
<file path=[Content_Types].xml><?xml version="1.0" encoding="utf-8"?>
<Types xmlns="http://schemas.openxmlformats.org/package/2006/content-types">
  <Default Extension="png" ContentType="image/png"/>
  <Default Extension="svg" ContentType="image/svg+xml"/>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autoCompressPictures="0">
  <p:sldMasterIdLst>
    <p:sldMasterId id="2147483712" r:id="rId4"/>
  </p:sldMasterIdLst>
  <p:sldIdLst>
    <p:sldId id="257" r:id="rId5"/>
    <p:sldId id="261" r:id="rId6"/>
    <p:sldId id="409" r:id="rId7"/>
    <p:sldId id="358" r:id="rId8"/>
    <p:sldId id="399" r:id="rId9"/>
    <p:sldId id="342" r:id="rId10"/>
    <p:sldId id="415" r:id="rId11"/>
    <p:sldId id="401" r:id="rId12"/>
    <p:sldId id="402" r:id="rId13"/>
    <p:sldId id="403" r:id="rId14"/>
    <p:sldId id="404" r:id="rId15"/>
    <p:sldId id="405" r:id="rId16"/>
    <p:sldId id="406" r:id="rId17"/>
    <p:sldId id="407" r:id="rId18"/>
    <p:sldId id="408" r:id="rId19"/>
    <p:sldId id="410" r:id="rId20"/>
    <p:sldId id="411" r:id="rId21"/>
    <p:sldId id="412" r:id="rId22"/>
    <p:sldId id="414" r:id="rId23"/>
    <p:sldId id="413" r:id="rId24"/>
    <p:sldId id="278"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580"/>
  </p:normalViewPr>
  <p:slideViewPr>
    <p:cSldViewPr snapToGrid="0" snapToObjects="1">
      <p:cViewPr varScale="1">
        <p:scale>
          <a:sx n="103" d="100"/>
          <a:sy n="103" d="100"/>
        </p:scale>
        <p:origin x="138" y="3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1" name="Freeform 6"/>
          <p:cNvSpPr/>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10001" y="1449147"/>
            <a:ext cx="10572000" cy="2971051"/>
          </a:xfrm>
        </p:spPr>
        <p:txBody>
          <a:bodyPr/>
          <a:lstStyle>
            <a:lvl1pPr>
              <a:defRPr sz="5400"/>
            </a:lvl1pPr>
          </a:lstStyle>
          <a:p>
            <a:r>
              <a:rPr lang="en-US" smtClean="0"/>
              <a:t>Click to edit Master title style</a:t>
            </a:r>
            <a:endParaRPr lang="en-US" dirty="0"/>
          </a:p>
        </p:txBody>
      </p:sp>
      <p:sp>
        <p:nvSpPr>
          <p:cNvPr id="3" name="Subtitle 2"/>
          <p:cNvSpPr>
            <a:spLocks noGrp="1"/>
          </p:cNvSpPr>
          <p:nvPr>
            <p:ph type="subTitle" idx="1"/>
          </p:nvPr>
        </p:nvSpPr>
        <p:spPr>
          <a:xfrm>
            <a:off x="810001" y="5280847"/>
            <a:ext cx="10572000" cy="434974"/>
          </a:xfrm>
        </p:spPr>
        <p:txBody>
          <a:bodyPr anchor="t"/>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08B9EBBA-996F-894A-B54A-D6246ED52CEA}" type="datetimeFigureOut">
              <a:rPr lang="en-US" smtClean="0"/>
              <a:pPr/>
              <a:t>6/12/2019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864797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0000" y="4800600"/>
            <a:ext cx="10561418" cy="566738"/>
          </a:xfrm>
        </p:spPr>
        <p:txBody>
          <a:bodyPr anchor="b">
            <a:normAutofit/>
          </a:bodyPr>
          <a:lstStyle>
            <a:lvl1pPr algn="l">
              <a:defRPr sz="2400" b="0"/>
            </a:lvl1pPr>
          </a:lstStyle>
          <a:p>
            <a:r>
              <a:rPr lang="en-US" smtClean="0"/>
              <a:t>Click to edit Master title style</a:t>
            </a:r>
            <a:endParaRPr lang="en-US" dirty="0"/>
          </a:p>
        </p:txBody>
      </p:sp>
      <p:sp>
        <p:nvSpPr>
          <p:cNvPr id="15" name="Picture Placeholder 14"/>
          <p:cNvSpPr>
            <a:spLocks noGrp="1" noChangeAspect="1"/>
          </p:cNvSpPr>
          <p:nvPr>
            <p:ph type="pic" sz="quarter" idx="13"/>
          </p:nvPr>
        </p:nvSpPr>
        <p:spPr bwMode="auto">
          <a:xfrm>
            <a:off x="0" y="0"/>
            <a:ext cx="12192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1600"/>
            </a:lvl1pPr>
          </a:lstStyle>
          <a:p>
            <a:r>
              <a:rPr lang="en-US" smtClean="0"/>
              <a:t>Click icon to add picture</a:t>
            </a:r>
            <a:endParaRPr lang="en-US" dirty="0"/>
          </a:p>
        </p:txBody>
      </p:sp>
      <p:sp>
        <p:nvSpPr>
          <p:cNvPr id="4" name="Text Placeholder 3"/>
          <p:cNvSpPr>
            <a:spLocks noGrp="1"/>
          </p:cNvSpPr>
          <p:nvPr>
            <p:ph type="body" sz="half" idx="2"/>
          </p:nvPr>
        </p:nvSpPr>
        <p:spPr>
          <a:xfrm>
            <a:off x="810000" y="5367338"/>
            <a:ext cx="10561418"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8C79C5D-2A6F-F04D-97DA-BEF2467B64E4}" type="datetimeFigureOut">
              <a:rPr lang="en-US" smtClean="0"/>
              <a:pPr/>
              <a:t>6/12/2019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3638377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8" name="Freeform 6"/>
          <p:cNvSpPr>
            <a:spLocks noChangeAspect="1"/>
          </p:cNvSpPr>
          <p:nvPr/>
        </p:nvSpPr>
        <p:spPr bwMode="auto">
          <a:xfrm>
            <a:off x="631697" y="1081456"/>
            <a:ext cx="6332416"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50985" y="1238502"/>
            <a:ext cx="5893840" cy="2645912"/>
          </a:xfrm>
        </p:spPr>
        <p:txBody>
          <a:bodyPr anchor="b"/>
          <a:lstStyle>
            <a:lvl1pPr algn="l">
              <a:defRPr sz="4200" b="1" cap="none"/>
            </a:lvl1pPr>
          </a:lstStyle>
          <a:p>
            <a:r>
              <a:rPr lang="en-US" smtClean="0"/>
              <a:t>Click to edit Master title style</a:t>
            </a:r>
            <a:endParaRPr lang="en-US" dirty="0"/>
          </a:p>
        </p:txBody>
      </p:sp>
      <p:sp>
        <p:nvSpPr>
          <p:cNvPr id="3" name="Text Placeholder 2"/>
          <p:cNvSpPr>
            <a:spLocks noGrp="1"/>
          </p:cNvSpPr>
          <p:nvPr>
            <p:ph type="body" idx="1"/>
          </p:nvPr>
        </p:nvSpPr>
        <p:spPr>
          <a:xfrm>
            <a:off x="853190" y="4443680"/>
            <a:ext cx="5891636" cy="713241"/>
          </a:xfrm>
        </p:spPr>
        <p:txBody>
          <a:bodyPr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9" name="Text Placeholder 5"/>
          <p:cNvSpPr>
            <a:spLocks noGrp="1"/>
          </p:cNvSpPr>
          <p:nvPr>
            <p:ph type="body" sz="quarter" idx="16"/>
          </p:nvPr>
        </p:nvSpPr>
        <p:spPr>
          <a:xfrm>
            <a:off x="7574642" y="1081456"/>
            <a:ext cx="3810001" cy="4075465"/>
          </a:xfrm>
        </p:spPr>
        <p:txBody>
          <a:bodyPr anchor="t"/>
          <a:lstStyle>
            <a:lvl1pPr marL="0" indent="0">
              <a:buFontTx/>
              <a:buNone/>
              <a:defRPr/>
            </a:lvl1pPr>
          </a:lstStyle>
          <a:p>
            <a:pPr lvl="0"/>
            <a:r>
              <a:rPr lang="en-US" smtClean="0"/>
              <a:t>Click to edit Master text styles</a:t>
            </a:r>
          </a:p>
        </p:txBody>
      </p:sp>
      <p:sp>
        <p:nvSpPr>
          <p:cNvPr id="4" name="Date Placeholder 3"/>
          <p:cNvSpPr>
            <a:spLocks noGrp="1"/>
          </p:cNvSpPr>
          <p:nvPr>
            <p:ph type="dt" sz="half" idx="10"/>
          </p:nvPr>
        </p:nvSpPr>
        <p:spPr/>
        <p:txBody>
          <a:bodyPr/>
          <a:lstStyle/>
          <a:p>
            <a:fld id="{8DFA1846-DA80-1C48-A609-854EA85C59AD}" type="datetimeFigureOut">
              <a:rPr lang="en-US" smtClean="0"/>
              <a:pPr/>
              <a:t>6/12/2019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06677628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9" name="Freeform 6"/>
          <p:cNvSpPr>
            <a:spLocks noChangeAspect="1"/>
          </p:cNvSpPr>
          <p:nvPr/>
        </p:nvSpPr>
        <p:spPr bwMode="auto">
          <a:xfrm>
            <a:off x="1140884" y="2286585"/>
            <a:ext cx="4895115"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357089" y="2435957"/>
            <a:ext cx="4382521" cy="2007789"/>
          </a:xfrm>
        </p:spPr>
        <p:txBody>
          <a:bodyPr/>
          <a:lstStyle>
            <a:lvl1pPr>
              <a:defRPr sz="3200"/>
            </a:lvl1pPr>
          </a:lstStyle>
          <a:p>
            <a:r>
              <a:rPr lang="en-US" smtClean="0"/>
              <a:t>Click to edit Master title style</a:t>
            </a:r>
            <a:endParaRPr lang="en-US" dirty="0"/>
          </a:p>
        </p:txBody>
      </p:sp>
      <p:sp>
        <p:nvSpPr>
          <p:cNvPr id="6" name="Text Placeholder 5"/>
          <p:cNvSpPr>
            <a:spLocks noGrp="1"/>
          </p:cNvSpPr>
          <p:nvPr>
            <p:ph type="body" sz="quarter" idx="16"/>
          </p:nvPr>
        </p:nvSpPr>
        <p:spPr>
          <a:xfrm>
            <a:off x="6156000" y="2286000"/>
            <a:ext cx="4880300" cy="2295525"/>
          </a:xfrm>
        </p:spPr>
        <p:txBody>
          <a:bodyPr anchor="t"/>
          <a:lstStyle>
            <a:lvl1pPr marL="0" indent="0">
              <a:buFontTx/>
              <a:buNone/>
              <a:defRPr/>
            </a:lvl1pPr>
          </a:lstStyle>
          <a:p>
            <a:pPr lvl="0"/>
            <a:r>
              <a:rPr lang="en-US" smtClean="0"/>
              <a:t>Click to edit Master text styles</a:t>
            </a:r>
          </a:p>
        </p:txBody>
      </p:sp>
      <p:sp>
        <p:nvSpPr>
          <p:cNvPr id="2" name="Date Placeholder 1"/>
          <p:cNvSpPr>
            <a:spLocks noGrp="1"/>
          </p:cNvSpPr>
          <p:nvPr>
            <p:ph type="dt" sz="half" idx="10"/>
          </p:nvPr>
        </p:nvSpPr>
        <p:spPr/>
        <p:txBody>
          <a:bodyPr/>
          <a:lstStyle/>
          <a:p>
            <a:fld id="{FBF54567-0DE4-3F47-BF90-CB84690072F9}" type="datetimeFigureOut">
              <a:rPr lang="en-US" smtClean="0"/>
              <a:pPr/>
              <a:t>6/12/2019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19796769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6C52C72-DE31-F449-A4ED-4C594FD91407}" type="datetimeFigureOut">
              <a:rPr lang="en-US" smtClean="0"/>
              <a:pPr/>
              <a:t>6/12/2019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51369006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2" name="Freeform 6"/>
          <p:cNvSpPr>
            <a:spLocks noChangeAspect="1"/>
          </p:cNvSpPr>
          <p:nvPr/>
        </p:nvSpPr>
        <p:spPr bwMode="auto">
          <a:xfrm>
            <a:off x="7669651" y="446089"/>
            <a:ext cx="4522349" cy="5414962"/>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183540" y="586171"/>
            <a:ext cx="2494791" cy="513479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10001" y="446089"/>
            <a:ext cx="6611540" cy="5414962"/>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D62726E-379B-B349-9EED-81ED093FA806}" type="datetimeFigureOut">
              <a:rPr lang="en-US" smtClean="0"/>
              <a:pPr/>
              <a:t>6/12/2019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705917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1" name="Freeform 6"/>
          <p:cNvSpPr/>
          <p:nvPr/>
        </p:nvSpPr>
        <p:spPr bwMode="auto">
          <a:xfrm>
            <a:off x="0" y="0"/>
            <a:ext cx="12192000" cy="1231641"/>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130628"/>
            <a:ext cx="10571998" cy="745831"/>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818712" y="2222287"/>
            <a:ext cx="10554574" cy="363651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B3A1323-8D79-1946-B0D7-40001CF92E9D}" type="datetimeFigureOut">
              <a:rPr lang="en-US" smtClean="0"/>
              <a:pPr/>
              <a:t>6/12/2019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7897224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 name="Freeform 7"/>
          <p:cNvSpPr/>
          <p:nvPr/>
        </p:nvSpPr>
        <p:spPr bwMode="auto">
          <a:xfrm>
            <a:off x="0" y="1"/>
            <a:ext cx="12192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2951396"/>
            <a:ext cx="10561418" cy="1468800"/>
          </a:xfrm>
        </p:spPr>
        <p:txBody>
          <a:bodyPr anchor="b"/>
          <a:lstStyle>
            <a:lvl1pPr algn="r">
              <a:defRPr sz="4800" b="1" cap="none"/>
            </a:lvl1pPr>
          </a:lstStyle>
          <a:p>
            <a:r>
              <a:rPr lang="en-US" smtClean="0"/>
              <a:t>Click to edit Master title style</a:t>
            </a:r>
            <a:endParaRPr lang="en-US" dirty="0"/>
          </a:p>
        </p:txBody>
      </p:sp>
      <p:sp>
        <p:nvSpPr>
          <p:cNvPr id="3" name="Text Placeholder 2"/>
          <p:cNvSpPr>
            <a:spLocks noGrp="1"/>
          </p:cNvSpPr>
          <p:nvPr>
            <p:ph type="body" idx="1"/>
          </p:nvPr>
        </p:nvSpPr>
        <p:spPr>
          <a:xfrm>
            <a:off x="810000" y="5281201"/>
            <a:ext cx="10561418" cy="433955"/>
          </a:xfrm>
        </p:spPr>
        <p:txBody>
          <a:bodyPr anchor="t">
            <a:no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DFA1846-DA80-1C48-A609-854EA85C59AD}" type="datetimeFigureOut">
              <a:rPr lang="en-US" smtClean="0"/>
              <a:pPr/>
              <a:t>6/12/2019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062772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818712" y="2222287"/>
            <a:ext cx="5185873" cy="3638763"/>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7415" y="2222287"/>
            <a:ext cx="5194583" cy="3638764"/>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57302355-E14B-8545-A8F8-0FE83CC9D524}" type="datetimeFigureOut">
              <a:rPr lang="en-US" smtClean="0"/>
              <a:pPr/>
              <a:t>6/12/2019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467899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814728" y="2174875"/>
            <a:ext cx="5189857"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14729" y="2751138"/>
            <a:ext cx="5189856" cy="3109913"/>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7415" y="2174875"/>
            <a:ext cx="5194583"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7415" y="2751138"/>
            <a:ext cx="5194583" cy="3109913"/>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02640F58-564D-2B4F-AE67-E407BA4FCF45}" type="datetimeFigureOut">
              <a:rPr lang="en-US" smtClean="0"/>
              <a:pPr/>
              <a:t>6/12/2019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9404869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Freeform 6"/>
          <p:cNvSpPr/>
          <p:nvPr/>
        </p:nvSpPr>
        <p:spPr bwMode="auto">
          <a:xfrm>
            <a:off x="0" y="0"/>
            <a:ext cx="12192000" cy="1234440"/>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1" y="215285"/>
            <a:ext cx="10571998" cy="710559"/>
          </a:xfr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F13A34C8-038E-2045-AF43-DF7DBB8E0E9E}" type="datetimeFigureOut">
              <a:rPr lang="en-US" smtClean="0"/>
              <a:pPr/>
              <a:t>6/12/2019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0207908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818C68F-D26B-8F47-958C-23B49CF8A634}" type="datetimeFigureOut">
              <a:rPr lang="en-US" smtClean="0"/>
              <a:pPr/>
              <a:t>6/12/2019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0999889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2" name="Freeform 6"/>
          <p:cNvSpPr>
            <a:spLocks noChangeAspect="1"/>
          </p:cNvSpPr>
          <p:nvPr/>
        </p:nvSpPr>
        <p:spPr bwMode="auto">
          <a:xfrm>
            <a:off x="1073151" y="446087"/>
            <a:ext cx="3547533" cy="1814651"/>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073151" y="446088"/>
            <a:ext cx="3547533" cy="1618396"/>
          </a:xfrm>
        </p:spPr>
        <p:txBody>
          <a:bodyPr anchor="b"/>
          <a:lstStyle>
            <a:lvl1pPr algn="l">
              <a:defRPr sz="2000" b="1"/>
            </a:lvl1pPr>
          </a:lstStyle>
          <a:p>
            <a:r>
              <a:rPr lang="en-US" smtClean="0"/>
              <a:t>Click to edit Master title style</a:t>
            </a:r>
            <a:endParaRPr lang="en-US" dirty="0"/>
          </a:p>
        </p:txBody>
      </p:sp>
      <p:sp>
        <p:nvSpPr>
          <p:cNvPr id="3" name="Content Placeholder 2"/>
          <p:cNvSpPr>
            <a:spLocks noGrp="1"/>
          </p:cNvSpPr>
          <p:nvPr>
            <p:ph idx="1"/>
          </p:nvPr>
        </p:nvSpPr>
        <p:spPr>
          <a:xfrm>
            <a:off x="4855633" y="446088"/>
            <a:ext cx="6252633" cy="5414963"/>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073151" y="2260738"/>
            <a:ext cx="3547533" cy="36003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0DF5E60-9974-AC48-9591-99C2BB44B7CF}" type="datetimeFigureOut">
              <a:rPr lang="en-US" smtClean="0"/>
              <a:pPr/>
              <a:t>6/12/2019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9117033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4728" y="727522"/>
            <a:ext cx="4852988" cy="1617163"/>
          </a:xfrm>
        </p:spPr>
        <p:txBody>
          <a:bodyPr anchor="b">
            <a:normAutofit/>
          </a:bodyPr>
          <a:lstStyle>
            <a:lvl1pPr algn="l">
              <a:defRPr sz="2400" b="0"/>
            </a:lvl1pPr>
          </a:lstStyle>
          <a:p>
            <a:r>
              <a:rPr lang="en-US" smtClean="0"/>
              <a:t>Click to edit Master title style</a:t>
            </a:r>
            <a:endParaRPr lang="en-US" dirty="0"/>
          </a:p>
        </p:txBody>
      </p:sp>
      <p:sp>
        <p:nvSpPr>
          <p:cNvPr id="9" name="Picture Placeholder 11"/>
          <p:cNvSpPr>
            <a:spLocks noGrp="1" noChangeAspect="1"/>
          </p:cNvSpPr>
          <p:nvPr>
            <p:ph type="pic" sz="quarter" idx="13"/>
          </p:nvPr>
        </p:nvSpPr>
        <p:spPr bwMode="auto">
          <a:xfrm>
            <a:off x="6098117" y="0"/>
            <a:ext cx="6093883" cy="68580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headEnd/>
            <a:tailEnd/>
          </a:ln>
          <a:effectLst/>
        </p:spPr>
        <p:txBody>
          <a:bodyPr wrap="square" numCol="1" anchor="t" anchorCtr="0" compatLnSpc="1">
            <a:prstTxWarp prst="textNoShape">
              <a:avLst/>
            </a:prstTxWarp>
            <a:normAutofit/>
          </a:bodyPr>
          <a:lstStyle>
            <a:lvl1pPr algn="ctr">
              <a:buFontTx/>
              <a:buNone/>
              <a:defRPr sz="1400"/>
            </a:lvl1pPr>
          </a:lstStyle>
          <a:p>
            <a:r>
              <a:rPr lang="en-US" smtClean="0"/>
              <a:t>Click icon to add picture</a:t>
            </a:r>
            <a:endParaRPr lang="en-US" dirty="0"/>
          </a:p>
        </p:txBody>
      </p:sp>
      <p:sp>
        <p:nvSpPr>
          <p:cNvPr id="4" name="Text Placeholder 3"/>
          <p:cNvSpPr>
            <a:spLocks noGrp="1"/>
          </p:cNvSpPr>
          <p:nvPr>
            <p:ph type="body" sz="half" idx="2"/>
          </p:nvPr>
        </p:nvSpPr>
        <p:spPr>
          <a:xfrm>
            <a:off x="814728" y="2344684"/>
            <a:ext cx="4852988" cy="3516365"/>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3885810" y="6041362"/>
            <a:ext cx="976879" cy="365125"/>
          </a:xfrm>
        </p:spPr>
        <p:txBody>
          <a:bodyPr/>
          <a:lstStyle/>
          <a:p>
            <a:fld id="{18C79C5D-2A6F-F04D-97DA-BEF2467B64E4}" type="datetimeFigureOut">
              <a:rPr lang="en-US" smtClean="0"/>
              <a:pPr/>
              <a:t>6/12/2019</a:t>
            </a:fld>
            <a:endParaRPr lang="en-US" dirty="0"/>
          </a:p>
        </p:txBody>
      </p:sp>
      <p:sp>
        <p:nvSpPr>
          <p:cNvPr id="6" name="Footer Placeholder 5"/>
          <p:cNvSpPr>
            <a:spLocks noGrp="1"/>
          </p:cNvSpPr>
          <p:nvPr>
            <p:ph type="ftr" sz="quarter" idx="11"/>
          </p:nvPr>
        </p:nvSpPr>
        <p:spPr>
          <a:xfrm>
            <a:off x="590396" y="6041362"/>
            <a:ext cx="3295413" cy="365125"/>
          </a:xfrm>
        </p:spPr>
        <p:txBody>
          <a:bodyPr/>
          <a:lstStyle/>
          <a:p>
            <a:endParaRPr lang="en-US" dirty="0"/>
          </a:p>
        </p:txBody>
      </p:sp>
      <p:sp>
        <p:nvSpPr>
          <p:cNvPr id="7" name="Slide Number Placeholder 6"/>
          <p:cNvSpPr>
            <a:spLocks noGrp="1"/>
          </p:cNvSpPr>
          <p:nvPr>
            <p:ph type="sldNum" sz="quarter" idx="12"/>
          </p:nvPr>
        </p:nvSpPr>
        <p:spPr>
          <a:xfrm>
            <a:off x="4862689" y="5915888"/>
            <a:ext cx="1062155" cy="490599"/>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5537453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3">
            <a:lumMod val="60000"/>
            <a:lumOff val="40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0000" y="447188"/>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en-US" smtClean="0"/>
              <a:t>Click to edit Master title style</a:t>
            </a:r>
            <a:endParaRPr lang="en-US" dirty="0"/>
          </a:p>
        </p:txBody>
      </p:sp>
      <p:sp>
        <p:nvSpPr>
          <p:cNvPr id="3" name="Text Placeholder 2"/>
          <p:cNvSpPr>
            <a:spLocks noGrp="1"/>
          </p:cNvSpPr>
          <p:nvPr>
            <p:ph type="body" idx="1"/>
          </p:nvPr>
        </p:nvSpPr>
        <p:spPr>
          <a:xfrm>
            <a:off x="810000" y="2184401"/>
            <a:ext cx="10563285" cy="3674397"/>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451514" y="6041362"/>
            <a:ext cx="8644320" cy="365125"/>
          </a:xfrm>
          <a:prstGeom prst="rect">
            <a:avLst/>
          </a:prstGeom>
        </p:spPr>
        <p:txBody>
          <a:bodyPr vert="horz" lIns="91440" tIns="45720" rIns="91440" bIns="45720" rtlCol="0" anchor="b"/>
          <a:lstStyle>
            <a:lvl1pPr algn="l">
              <a:defRPr sz="900">
                <a:solidFill>
                  <a:schemeClr val="tx1"/>
                </a:solidFill>
              </a:defRPr>
            </a:lvl1pPr>
          </a:lstStyle>
          <a:p>
            <a:endParaRPr lang="en-US" dirty="0"/>
          </a:p>
        </p:txBody>
      </p:sp>
      <p:sp>
        <p:nvSpPr>
          <p:cNvPr id="4" name="Date Placeholder 3"/>
          <p:cNvSpPr>
            <a:spLocks noGrp="1"/>
          </p:cNvSpPr>
          <p:nvPr>
            <p:ph type="dt" sz="half" idx="2"/>
          </p:nvPr>
        </p:nvSpPr>
        <p:spPr>
          <a:xfrm>
            <a:off x="9334626" y="6041362"/>
            <a:ext cx="1343706" cy="365125"/>
          </a:xfrm>
          <a:prstGeom prst="rect">
            <a:avLst/>
          </a:prstGeom>
        </p:spPr>
        <p:txBody>
          <a:bodyPr vert="horz" lIns="91440" tIns="45720" rIns="91440" bIns="45720" rtlCol="0" anchor="b"/>
          <a:lstStyle>
            <a:lvl1pPr algn="r">
              <a:defRPr sz="900">
                <a:solidFill>
                  <a:schemeClr val="tx1"/>
                </a:solidFill>
              </a:defRPr>
            </a:lvl1pPr>
          </a:lstStyle>
          <a:p>
            <a:fld id="{09B482E8-6E0E-1B4F-B1FD-C69DB9E858D9}" type="datetimeFigureOut">
              <a:rPr lang="en-US" smtClean="0"/>
              <a:pPr/>
              <a:t>6/12/2019</a:t>
            </a:fld>
            <a:endParaRPr lang="en-US" dirty="0"/>
          </a:p>
        </p:txBody>
      </p:sp>
      <p:sp>
        <p:nvSpPr>
          <p:cNvPr id="6" name="Slide Number Placeholder 5"/>
          <p:cNvSpPr>
            <a:spLocks noGrp="1"/>
          </p:cNvSpPr>
          <p:nvPr>
            <p:ph type="sldNum" sz="quarter" idx="4"/>
          </p:nvPr>
        </p:nvSpPr>
        <p:spPr>
          <a:xfrm>
            <a:off x="10678331" y="5915888"/>
            <a:ext cx="1062155" cy="490599"/>
          </a:xfrm>
          <a:prstGeom prst="rect">
            <a:avLst/>
          </a:prstGeom>
        </p:spPr>
        <p:txBody>
          <a:bodyPr vert="horz" lIns="91440" tIns="45720" rIns="91440" bIns="10800" rtlCol="0" anchor="b"/>
          <a:lstStyle>
            <a:lvl1pPr algn="r">
              <a:defRPr sz="2000">
                <a:solidFill>
                  <a:schemeClr val="accent1"/>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91268597"/>
      </p:ext>
    </p:extLst>
  </p:cSld>
  <p:clrMap bg1="dk1" tx1="lt1" bg2="dk2" tx2="lt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 id="2147483724" r:id="rId12"/>
    <p:sldLayoutId id="2147483725" r:id="rId13"/>
    <p:sldLayoutId id="2147483726" r:id="rId14"/>
  </p:sldLayoutIdLst>
  <p:hf sldNum="0" hdr="0" ftr="0" dt="0"/>
  <p:txStyles>
    <p:title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emf"/><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7.sv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g"/><Relationship Id="rId1" Type="http://schemas.openxmlformats.org/officeDocument/2006/relationships/slideLayout" Target="../slideLayouts/slideLayout6.xml"/><Relationship Id="rId5" Type="http://schemas.openxmlformats.org/officeDocument/2006/relationships/image" Target="../media/image7.png"/><Relationship Id="rId4" Type="http://schemas.openxmlformats.org/officeDocument/2006/relationships/image" Target="../media/image6.jpg"/></Relationships>
</file>

<file path=ppt/slides/_rels/slide7.xml.rels><?xml version="1.0" encoding="UTF-8" standalone="yes"?>
<Relationships xmlns="http://schemas.openxmlformats.org/package/2006/relationships"><Relationship Id="rId3" Type="http://schemas.openxmlformats.org/officeDocument/2006/relationships/image" Target="../media/image9.jpg"/><Relationship Id="rId7" Type="http://schemas.openxmlformats.org/officeDocument/2006/relationships/image" Target="../media/image13.jpg"/><Relationship Id="rId2" Type="http://schemas.openxmlformats.org/officeDocument/2006/relationships/image" Target="../media/image8.jpg"/><Relationship Id="rId1" Type="http://schemas.openxmlformats.org/officeDocument/2006/relationships/slideLayout" Target="../slideLayouts/slideLayout6.xml"/><Relationship Id="rId6" Type="http://schemas.openxmlformats.org/officeDocument/2006/relationships/image" Target="../media/image12.jpg"/><Relationship Id="rId5" Type="http://schemas.openxmlformats.org/officeDocument/2006/relationships/image" Target="../media/image11.jpg"/><Relationship Id="rId4" Type="http://schemas.openxmlformats.org/officeDocument/2006/relationships/image" Target="../media/image10.jpg"/></Relationships>
</file>

<file path=ppt/slides/_rels/slide8.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4.jpe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5.emf"/><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66081D-517B-5D43-A7B4-E67DDEDC0B31}"/>
              </a:ext>
            </a:extLst>
          </p:cNvPr>
          <p:cNvSpPr>
            <a:spLocks noGrp="1"/>
          </p:cNvSpPr>
          <p:nvPr>
            <p:ph type="ctrTitle"/>
          </p:nvPr>
        </p:nvSpPr>
        <p:spPr>
          <a:xfrm>
            <a:off x="810001" y="4902200"/>
            <a:ext cx="10572000" cy="694862"/>
          </a:xfrm>
        </p:spPr>
        <p:txBody>
          <a:bodyPr>
            <a:noAutofit/>
          </a:bodyPr>
          <a:lstStyle/>
          <a:p>
            <a:pPr>
              <a:lnSpc>
                <a:spcPct val="90000"/>
              </a:lnSpc>
            </a:pPr>
            <a:r>
              <a:rPr lang="en-US" sz="7200" dirty="0" smtClean="0"/>
              <a:t>Emotions </a:t>
            </a:r>
            <a:r>
              <a:rPr lang="en-US" sz="7200" smtClean="0"/>
              <a:t>Moods Attitudes</a:t>
            </a:r>
            <a:endParaRPr lang="en-US" sz="7200" dirty="0"/>
          </a:p>
        </p:txBody>
      </p:sp>
      <p:sp>
        <p:nvSpPr>
          <p:cNvPr id="4" name="Subtitle 3">
            <a:extLst>
              <a:ext uri="{FF2B5EF4-FFF2-40B4-BE49-F238E27FC236}">
                <a16:creationId xmlns:a16="http://schemas.microsoft.com/office/drawing/2014/main" id="{9CA982C5-8822-5F41-B151-CBFC3278D992}"/>
              </a:ext>
            </a:extLst>
          </p:cNvPr>
          <p:cNvSpPr>
            <a:spLocks noGrp="1"/>
          </p:cNvSpPr>
          <p:nvPr>
            <p:ph type="subTitle" idx="1"/>
          </p:nvPr>
        </p:nvSpPr>
        <p:spPr>
          <a:xfrm>
            <a:off x="1289546" y="482655"/>
            <a:ext cx="8091403" cy="434974"/>
          </a:xfrm>
        </p:spPr>
        <p:txBody>
          <a:bodyPr>
            <a:normAutofit/>
          </a:bodyPr>
          <a:lstStyle/>
          <a:p>
            <a:r>
              <a:rPr lang="en-US" sz="1600" dirty="0" smtClean="0"/>
              <a:t>ORGB1500  -  Organizational Behaviour for Media and IT  -  Ed Beerwart  </a:t>
            </a:r>
            <a:endParaRPr lang="en-US" sz="1600" dirty="0"/>
          </a:p>
        </p:txBody>
      </p:sp>
      <p:pic>
        <p:nvPicPr>
          <p:cNvPr id="1028" name="Picture 4"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6593" y="482655"/>
            <a:ext cx="786816" cy="10778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402273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smtClean="0"/>
              <a:t>Circumplex</a:t>
            </a:r>
            <a:r>
              <a:rPr lang="en-US" dirty="0" smtClean="0"/>
              <a:t> </a:t>
            </a:r>
            <a:r>
              <a:rPr lang="en-US" dirty="0" smtClean="0"/>
              <a:t>of Emotions </a:t>
            </a:r>
            <a:endParaRPr lang="en-CA" dirty="0"/>
          </a:p>
        </p:txBody>
      </p:sp>
      <p:pic>
        <p:nvPicPr>
          <p:cNvPr id="6" name="Picture 5"/>
          <p:cNvPicPr/>
          <p:nvPr/>
        </p:nvPicPr>
        <p:blipFill>
          <a:blip r:embed="rId2">
            <a:extLst>
              <a:ext uri="{28A0092B-C50C-407E-A947-70E740481C1C}">
                <a14:useLocalDpi xmlns:a14="http://schemas.microsoft.com/office/drawing/2010/main" val="0"/>
              </a:ext>
            </a:extLst>
          </a:blip>
          <a:srcRect/>
          <a:stretch>
            <a:fillRect/>
          </a:stretch>
        </p:blipFill>
        <p:spPr bwMode="auto">
          <a:xfrm>
            <a:off x="6122643" y="1173145"/>
            <a:ext cx="5960499" cy="5301165"/>
          </a:xfrm>
          <a:prstGeom prst="rect">
            <a:avLst/>
          </a:prstGeom>
          <a:noFill/>
          <a:ln w="25400">
            <a:solidFill>
              <a:schemeClr val="tx1"/>
            </a:solidFill>
          </a:ln>
        </p:spPr>
      </p:pic>
      <p:pic>
        <p:nvPicPr>
          <p:cNvPr id="7" name="Picture 6"/>
          <p:cNvPicPr>
            <a:picLocks noChangeAspect="1"/>
          </p:cNvPicPr>
          <p:nvPr/>
        </p:nvPicPr>
        <p:blipFill>
          <a:blip r:embed="rId3"/>
          <a:stretch>
            <a:fillRect/>
          </a:stretch>
        </p:blipFill>
        <p:spPr>
          <a:xfrm>
            <a:off x="6335486" y="6579562"/>
            <a:ext cx="5283131" cy="237394"/>
          </a:xfrm>
          <a:prstGeom prst="rect">
            <a:avLst/>
          </a:prstGeom>
        </p:spPr>
      </p:pic>
      <p:sp>
        <p:nvSpPr>
          <p:cNvPr id="8" name="Rectangle 7"/>
          <p:cNvSpPr/>
          <p:nvPr/>
        </p:nvSpPr>
        <p:spPr>
          <a:xfrm>
            <a:off x="181481" y="1927728"/>
            <a:ext cx="4781044" cy="1754326"/>
          </a:xfrm>
          <a:prstGeom prst="rect">
            <a:avLst/>
          </a:prstGeom>
        </p:spPr>
        <p:txBody>
          <a:bodyPr wrap="square">
            <a:spAutoFit/>
          </a:bodyPr>
          <a:lstStyle/>
          <a:p>
            <a:pPr algn="ctr"/>
            <a:r>
              <a:rPr lang="en-CA" dirty="0" smtClean="0">
                <a:solidFill>
                  <a:schemeClr val="bg1"/>
                </a:solidFill>
              </a:rPr>
              <a:t>Analyze the main </a:t>
            </a:r>
            <a:r>
              <a:rPr lang="en-CA" dirty="0" smtClean="0">
                <a:solidFill>
                  <a:schemeClr val="bg1"/>
                </a:solidFill>
              </a:rPr>
              <a:t>characters in </a:t>
            </a:r>
            <a:r>
              <a:rPr lang="en-CA" dirty="0" smtClean="0">
                <a:solidFill>
                  <a:schemeClr val="bg1"/>
                </a:solidFill>
              </a:rPr>
              <a:t>regards to the emotions demonstrated.  </a:t>
            </a:r>
          </a:p>
          <a:p>
            <a:pPr algn="ctr"/>
            <a:endParaRPr lang="en-CA" dirty="0">
              <a:solidFill>
                <a:schemeClr val="bg1"/>
              </a:solidFill>
            </a:endParaRPr>
          </a:p>
          <a:p>
            <a:pPr algn="ctr"/>
            <a:r>
              <a:rPr lang="en-CA" dirty="0" smtClean="0">
                <a:solidFill>
                  <a:schemeClr val="bg1"/>
                </a:solidFill>
              </a:rPr>
              <a:t>Which emotions do we see from </a:t>
            </a:r>
            <a:r>
              <a:rPr lang="en-CA" dirty="0">
                <a:solidFill>
                  <a:schemeClr val="bg1"/>
                </a:solidFill>
              </a:rPr>
              <a:t>V</a:t>
            </a:r>
            <a:r>
              <a:rPr lang="en-CA" dirty="0" smtClean="0">
                <a:solidFill>
                  <a:schemeClr val="bg1"/>
                </a:solidFill>
              </a:rPr>
              <a:t>incent?  Amy?  The Doctor?  The townspeople?</a:t>
            </a:r>
            <a:endParaRPr lang="en-CA" dirty="0">
              <a:solidFill>
                <a:schemeClr val="bg1"/>
              </a:solidFill>
            </a:endParaRPr>
          </a:p>
        </p:txBody>
      </p:sp>
      <p:grpSp>
        <p:nvGrpSpPr>
          <p:cNvPr id="9" name="Group 8"/>
          <p:cNvGrpSpPr/>
          <p:nvPr/>
        </p:nvGrpSpPr>
        <p:grpSpPr>
          <a:xfrm>
            <a:off x="11231880" y="104424"/>
            <a:ext cx="843540" cy="838565"/>
            <a:chOff x="2003721" y="4482204"/>
            <a:chExt cx="843540" cy="838565"/>
          </a:xfrm>
        </p:grpSpPr>
        <p:sp>
          <p:nvSpPr>
            <p:cNvPr id="10" name="Oval 9"/>
            <p:cNvSpPr/>
            <p:nvPr/>
          </p:nvSpPr>
          <p:spPr>
            <a:xfrm>
              <a:off x="2003721" y="4482204"/>
              <a:ext cx="838565" cy="838565"/>
            </a:xfrm>
            <a:prstGeom prst="ellipse">
              <a:avLst/>
            </a:prstGeom>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11" name="Rectangle 10"/>
            <p:cNvSpPr/>
            <p:nvPr/>
          </p:nvSpPr>
          <p:spPr>
            <a:xfrm>
              <a:off x="2031012" y="4530872"/>
              <a:ext cx="816249" cy="646331"/>
            </a:xfrm>
            <a:prstGeom prst="rect">
              <a:avLst/>
            </a:prstGeom>
            <a:noFill/>
            <a:effectLst>
              <a:outerShdw blurRad="50800" dist="12700" dir="2700000" algn="tl" rotWithShape="0">
                <a:prstClr val="black">
                  <a:alpha val="40000"/>
                </a:prstClr>
              </a:outerShdw>
            </a:effectLst>
          </p:spPr>
          <p:txBody>
            <a:bodyPr wrap="none" lIns="91440" tIns="45720" rIns="91440" bIns="45720">
              <a:spAutoFit/>
            </a:bodyPr>
            <a:lstStyle/>
            <a:p>
              <a:pPr algn="ctr"/>
              <a:r>
                <a:rPr lang="en-US" sz="3600" b="1" spc="50" dirty="0" smtClean="0">
                  <a:ln w="9525" cmpd="sng">
                    <a:solidFill>
                      <a:schemeClr val="accent1"/>
                    </a:solidFill>
                    <a:prstDash val="solid"/>
                  </a:ln>
                  <a:solidFill>
                    <a:srgbClr val="70AD47">
                      <a:tint val="1000"/>
                    </a:srgbClr>
                  </a:solidFill>
                  <a:effectLst>
                    <a:glow rad="38100">
                      <a:schemeClr val="accent1">
                        <a:alpha val="40000"/>
                      </a:schemeClr>
                    </a:glow>
                  </a:effectLst>
                </a:rPr>
                <a:t>An</a:t>
              </a:r>
              <a:endParaRPr lang="en-US" sz="3600" b="1"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grpSp>
      <p:grpSp>
        <p:nvGrpSpPr>
          <p:cNvPr id="12" name="Group 11"/>
          <p:cNvGrpSpPr/>
          <p:nvPr/>
        </p:nvGrpSpPr>
        <p:grpSpPr>
          <a:xfrm>
            <a:off x="10217879" y="104424"/>
            <a:ext cx="855886" cy="838565"/>
            <a:chOff x="2151261" y="3476248"/>
            <a:chExt cx="855886" cy="838565"/>
          </a:xfrm>
        </p:grpSpPr>
        <p:sp>
          <p:nvSpPr>
            <p:cNvPr id="13" name="Oval 12"/>
            <p:cNvSpPr/>
            <p:nvPr/>
          </p:nvSpPr>
          <p:spPr>
            <a:xfrm>
              <a:off x="2151261" y="3476248"/>
              <a:ext cx="838565" cy="838565"/>
            </a:xfrm>
            <a:prstGeom prst="ellipse">
              <a:avLst/>
            </a:prstGeom>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14" name="Rectangle 13"/>
            <p:cNvSpPr/>
            <p:nvPr/>
          </p:nvSpPr>
          <p:spPr>
            <a:xfrm>
              <a:off x="2163647" y="3526982"/>
              <a:ext cx="843500" cy="646331"/>
            </a:xfrm>
            <a:prstGeom prst="rect">
              <a:avLst/>
            </a:prstGeom>
            <a:noFill/>
            <a:effectLst>
              <a:outerShdw blurRad="50800" dist="12700" dir="2700000" algn="tl" rotWithShape="0">
                <a:prstClr val="black">
                  <a:alpha val="40000"/>
                </a:prstClr>
              </a:outerShdw>
            </a:effectLst>
          </p:spPr>
          <p:txBody>
            <a:bodyPr wrap="none" lIns="91440" tIns="45720" rIns="91440" bIns="45720">
              <a:spAutoFit/>
            </a:bodyPr>
            <a:lstStyle/>
            <a:p>
              <a:pPr algn="ctr"/>
              <a:r>
                <a:rPr lang="en-US" sz="3600" b="1" spc="50" dirty="0" err="1" smtClean="0">
                  <a:ln w="9525" cmpd="sng">
                    <a:solidFill>
                      <a:schemeClr val="accent1"/>
                    </a:solidFill>
                    <a:prstDash val="solid"/>
                  </a:ln>
                  <a:solidFill>
                    <a:srgbClr val="70AD47">
                      <a:tint val="1000"/>
                    </a:srgbClr>
                  </a:solidFill>
                  <a:effectLst>
                    <a:glow rad="38100">
                      <a:schemeClr val="accent1">
                        <a:alpha val="40000"/>
                      </a:schemeClr>
                    </a:glow>
                  </a:effectLst>
                </a:rPr>
                <a:t>Ap</a:t>
              </a:r>
              <a:endParaRPr lang="en-US" sz="3600" b="1"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grpSp>
    </p:spTree>
    <p:extLst>
      <p:ext uri="{BB962C8B-B14F-4D97-AF65-F5344CB8AC3E}">
        <p14:creationId xmlns:p14="http://schemas.microsoft.com/office/powerpoint/2010/main" val="45487749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3600" dirty="0" smtClean="0"/>
              <a:t>Emotion</a:t>
            </a:r>
            <a:endParaRPr lang="en-CA" sz="3600" dirty="0"/>
          </a:p>
        </p:txBody>
      </p:sp>
      <p:sp>
        <p:nvSpPr>
          <p:cNvPr id="4" name="Rectangle 3"/>
          <p:cNvSpPr/>
          <p:nvPr/>
        </p:nvSpPr>
        <p:spPr>
          <a:xfrm>
            <a:off x="657731" y="2542794"/>
            <a:ext cx="4781044" cy="1200329"/>
          </a:xfrm>
          <a:prstGeom prst="rect">
            <a:avLst/>
          </a:prstGeom>
        </p:spPr>
        <p:txBody>
          <a:bodyPr wrap="square">
            <a:spAutoFit/>
          </a:bodyPr>
          <a:lstStyle/>
          <a:p>
            <a:pPr algn="ctr"/>
            <a:r>
              <a:rPr lang="en-CA" dirty="0" smtClean="0">
                <a:solidFill>
                  <a:schemeClr val="bg1"/>
                </a:solidFill>
              </a:rPr>
              <a:t>Analyze the main characters found in the episode of in regards to the stimulus events, cognition, feeling state (emotion), overt behaviour, and effect.</a:t>
            </a:r>
            <a:endParaRPr lang="en-CA" dirty="0">
              <a:solidFill>
                <a:schemeClr val="bg1"/>
              </a:solidFill>
            </a:endParaRPr>
          </a:p>
        </p:txBody>
      </p:sp>
      <p:pic>
        <p:nvPicPr>
          <p:cNvPr id="7" name="Picture 6"/>
          <p:cNvPicPr>
            <a:picLocks noChangeAspect="1"/>
          </p:cNvPicPr>
          <p:nvPr/>
        </p:nvPicPr>
        <p:blipFill>
          <a:blip r:embed="rId2"/>
          <a:stretch>
            <a:fillRect/>
          </a:stretch>
        </p:blipFill>
        <p:spPr>
          <a:xfrm>
            <a:off x="6470718" y="6191070"/>
            <a:ext cx="6584813" cy="237394"/>
          </a:xfrm>
          <a:prstGeom prst="rect">
            <a:avLst/>
          </a:prstGeom>
        </p:spPr>
      </p:pic>
      <p:pic>
        <p:nvPicPr>
          <p:cNvPr id="8" name="Picture 7"/>
          <p:cNvPicPr/>
          <p:nvPr/>
        </p:nvPicPr>
        <p:blipFill>
          <a:blip r:embed="rId3"/>
          <a:stretch>
            <a:fillRect/>
          </a:stretch>
        </p:blipFill>
        <p:spPr>
          <a:xfrm>
            <a:off x="5967412" y="1397552"/>
            <a:ext cx="5774124" cy="4321810"/>
          </a:xfrm>
          <a:prstGeom prst="rect">
            <a:avLst/>
          </a:prstGeom>
        </p:spPr>
      </p:pic>
      <p:grpSp>
        <p:nvGrpSpPr>
          <p:cNvPr id="6" name="Group 5"/>
          <p:cNvGrpSpPr/>
          <p:nvPr/>
        </p:nvGrpSpPr>
        <p:grpSpPr>
          <a:xfrm>
            <a:off x="11231880" y="104424"/>
            <a:ext cx="843540" cy="838565"/>
            <a:chOff x="2003721" y="4482204"/>
            <a:chExt cx="843540" cy="838565"/>
          </a:xfrm>
        </p:grpSpPr>
        <p:sp>
          <p:nvSpPr>
            <p:cNvPr id="9" name="Oval 8"/>
            <p:cNvSpPr/>
            <p:nvPr/>
          </p:nvSpPr>
          <p:spPr>
            <a:xfrm>
              <a:off x="2003721" y="4482204"/>
              <a:ext cx="838565" cy="838565"/>
            </a:xfrm>
            <a:prstGeom prst="ellipse">
              <a:avLst/>
            </a:prstGeom>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10" name="Rectangle 9"/>
            <p:cNvSpPr/>
            <p:nvPr/>
          </p:nvSpPr>
          <p:spPr>
            <a:xfrm>
              <a:off x="2031012" y="4530872"/>
              <a:ext cx="816249" cy="646331"/>
            </a:xfrm>
            <a:prstGeom prst="rect">
              <a:avLst/>
            </a:prstGeom>
            <a:noFill/>
            <a:effectLst>
              <a:outerShdw blurRad="50800" dist="12700" dir="2700000" algn="tl" rotWithShape="0">
                <a:prstClr val="black">
                  <a:alpha val="40000"/>
                </a:prstClr>
              </a:outerShdw>
            </a:effectLst>
          </p:spPr>
          <p:txBody>
            <a:bodyPr wrap="none" lIns="91440" tIns="45720" rIns="91440" bIns="45720">
              <a:spAutoFit/>
            </a:bodyPr>
            <a:lstStyle/>
            <a:p>
              <a:pPr algn="ctr"/>
              <a:r>
                <a:rPr lang="en-US" sz="3600" b="1" spc="50" dirty="0" smtClean="0">
                  <a:ln w="9525" cmpd="sng">
                    <a:solidFill>
                      <a:schemeClr val="accent1"/>
                    </a:solidFill>
                    <a:prstDash val="solid"/>
                  </a:ln>
                  <a:solidFill>
                    <a:srgbClr val="70AD47">
                      <a:tint val="1000"/>
                    </a:srgbClr>
                  </a:solidFill>
                  <a:effectLst>
                    <a:glow rad="38100">
                      <a:schemeClr val="accent1">
                        <a:alpha val="40000"/>
                      </a:schemeClr>
                    </a:glow>
                  </a:effectLst>
                </a:rPr>
                <a:t>An</a:t>
              </a:r>
              <a:endParaRPr lang="en-US" sz="3600" b="1"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grpSp>
      <p:grpSp>
        <p:nvGrpSpPr>
          <p:cNvPr id="11" name="Group 10"/>
          <p:cNvGrpSpPr/>
          <p:nvPr/>
        </p:nvGrpSpPr>
        <p:grpSpPr>
          <a:xfrm>
            <a:off x="10217879" y="104424"/>
            <a:ext cx="855886" cy="838565"/>
            <a:chOff x="2151261" y="3476248"/>
            <a:chExt cx="855886" cy="838565"/>
          </a:xfrm>
        </p:grpSpPr>
        <p:sp>
          <p:nvSpPr>
            <p:cNvPr id="12" name="Oval 11"/>
            <p:cNvSpPr/>
            <p:nvPr/>
          </p:nvSpPr>
          <p:spPr>
            <a:xfrm>
              <a:off x="2151261" y="3476248"/>
              <a:ext cx="838565" cy="838565"/>
            </a:xfrm>
            <a:prstGeom prst="ellipse">
              <a:avLst/>
            </a:prstGeom>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13" name="Rectangle 12"/>
            <p:cNvSpPr/>
            <p:nvPr/>
          </p:nvSpPr>
          <p:spPr>
            <a:xfrm>
              <a:off x="2163647" y="3526982"/>
              <a:ext cx="843500" cy="646331"/>
            </a:xfrm>
            <a:prstGeom prst="rect">
              <a:avLst/>
            </a:prstGeom>
            <a:noFill/>
            <a:effectLst>
              <a:outerShdw blurRad="50800" dist="12700" dir="2700000" algn="tl" rotWithShape="0">
                <a:prstClr val="black">
                  <a:alpha val="40000"/>
                </a:prstClr>
              </a:outerShdw>
            </a:effectLst>
          </p:spPr>
          <p:txBody>
            <a:bodyPr wrap="none" lIns="91440" tIns="45720" rIns="91440" bIns="45720">
              <a:spAutoFit/>
            </a:bodyPr>
            <a:lstStyle/>
            <a:p>
              <a:pPr algn="ctr"/>
              <a:r>
                <a:rPr lang="en-US" sz="3600" b="1" spc="50" dirty="0" err="1" smtClean="0">
                  <a:ln w="9525" cmpd="sng">
                    <a:solidFill>
                      <a:schemeClr val="accent1"/>
                    </a:solidFill>
                    <a:prstDash val="solid"/>
                  </a:ln>
                  <a:solidFill>
                    <a:srgbClr val="70AD47">
                      <a:tint val="1000"/>
                    </a:srgbClr>
                  </a:solidFill>
                  <a:effectLst>
                    <a:glow rad="38100">
                      <a:schemeClr val="accent1">
                        <a:alpha val="40000"/>
                      </a:schemeClr>
                    </a:glow>
                  </a:effectLst>
                </a:rPr>
                <a:t>Ap</a:t>
              </a:r>
              <a:endParaRPr lang="en-US" sz="3600" b="1"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grpSp>
    </p:spTree>
    <p:extLst>
      <p:ext uri="{BB962C8B-B14F-4D97-AF65-F5344CB8AC3E}">
        <p14:creationId xmlns:p14="http://schemas.microsoft.com/office/powerpoint/2010/main" val="80164580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a:spLocks noChangeAspect="1"/>
          </p:cNvSpPr>
          <p:nvPr/>
        </p:nvSpPr>
        <p:spPr>
          <a:xfrm>
            <a:off x="2103120" y="2103120"/>
            <a:ext cx="7994177" cy="3785652"/>
          </a:xfrm>
          <a:prstGeom prst="rect">
            <a:avLst/>
          </a:prstGeom>
          <a:noFill/>
        </p:spPr>
        <p:txBody>
          <a:bodyPr wrap="square" rtlCol="0">
            <a:spAutoFit/>
          </a:bodyPr>
          <a:lstStyle/>
          <a:p>
            <a:r>
              <a:rPr lang="en-CA" sz="2000" dirty="0">
                <a:solidFill>
                  <a:schemeClr val="bg1"/>
                </a:solidFill>
              </a:rPr>
              <a:t>Any short-lived emotional state, usually of low intensity (e.g., a cheerful mood, an irritable mood).  Also a disposition to respond emotionally in a particular way that </a:t>
            </a:r>
            <a:r>
              <a:rPr lang="en-CA" sz="2000" dirty="0">
                <a:solidFill>
                  <a:schemeClr val="accent2">
                    <a:lumMod val="75000"/>
                  </a:schemeClr>
                </a:solidFill>
              </a:rPr>
              <a:t>may last for hours, days, or even weeks</a:t>
            </a:r>
            <a:r>
              <a:rPr lang="en-CA" sz="2000" dirty="0">
                <a:solidFill>
                  <a:schemeClr val="bg1"/>
                </a:solidFill>
              </a:rPr>
              <a:t>, perhaps at a low level and without the person knowing what prompted the state.  </a:t>
            </a:r>
            <a:endParaRPr lang="en-CA" sz="2000" dirty="0" smtClean="0">
              <a:solidFill>
                <a:schemeClr val="bg1"/>
              </a:solidFill>
            </a:endParaRPr>
          </a:p>
          <a:p>
            <a:endParaRPr lang="en-CA" sz="2000" dirty="0">
              <a:solidFill>
                <a:schemeClr val="bg1"/>
              </a:solidFill>
            </a:endParaRPr>
          </a:p>
          <a:p>
            <a:r>
              <a:rPr lang="en-CA" sz="2000" dirty="0" smtClean="0">
                <a:solidFill>
                  <a:schemeClr val="bg1"/>
                </a:solidFill>
              </a:rPr>
              <a:t>Moods </a:t>
            </a:r>
            <a:r>
              <a:rPr lang="en-CA" sz="2000" dirty="0">
                <a:solidFill>
                  <a:schemeClr val="bg1"/>
                </a:solidFill>
              </a:rPr>
              <a:t>differ from emotions in </a:t>
            </a:r>
            <a:r>
              <a:rPr lang="en-CA" sz="2000" dirty="0">
                <a:solidFill>
                  <a:schemeClr val="accent2">
                    <a:lumMod val="75000"/>
                  </a:schemeClr>
                </a:solidFill>
              </a:rPr>
              <a:t>lacking an object</a:t>
            </a:r>
            <a:r>
              <a:rPr lang="en-CA" sz="2000" dirty="0">
                <a:solidFill>
                  <a:schemeClr val="bg1"/>
                </a:solidFill>
              </a:rPr>
              <a:t>; for example, the emotion of anger can be aroused by an insult, but an angry mood may arise when one does not know what one is angry about or what elicited the anger.  </a:t>
            </a:r>
            <a:endParaRPr lang="en-CA" sz="2000" dirty="0" smtClean="0">
              <a:solidFill>
                <a:schemeClr val="bg1"/>
              </a:solidFill>
            </a:endParaRPr>
          </a:p>
          <a:p>
            <a:endParaRPr lang="en-CA" sz="2000" dirty="0">
              <a:solidFill>
                <a:schemeClr val="bg1"/>
              </a:solidFill>
            </a:endParaRPr>
          </a:p>
          <a:p>
            <a:r>
              <a:rPr lang="en-CA" sz="2000" dirty="0" smtClean="0">
                <a:solidFill>
                  <a:schemeClr val="bg1"/>
                </a:solidFill>
              </a:rPr>
              <a:t>Disturbances </a:t>
            </a:r>
            <a:r>
              <a:rPr lang="en-CA" sz="2000" dirty="0">
                <a:solidFill>
                  <a:schemeClr val="bg1"/>
                </a:solidFill>
              </a:rPr>
              <a:t>in mood are characteristic of mood disorders.</a:t>
            </a:r>
          </a:p>
        </p:txBody>
      </p:sp>
      <p:sp>
        <p:nvSpPr>
          <p:cNvPr id="3" name="Title 2"/>
          <p:cNvSpPr>
            <a:spLocks noGrp="1"/>
          </p:cNvSpPr>
          <p:nvPr>
            <p:ph type="title"/>
          </p:nvPr>
        </p:nvSpPr>
        <p:spPr/>
        <p:txBody>
          <a:bodyPr/>
          <a:lstStyle/>
          <a:p>
            <a:r>
              <a:rPr lang="en-US" dirty="0" smtClean="0"/>
              <a:t>Moods</a:t>
            </a:r>
            <a:endParaRPr lang="en-CA" dirty="0"/>
          </a:p>
        </p:txBody>
      </p:sp>
      <p:sp>
        <p:nvSpPr>
          <p:cNvPr id="4" name="TextBox 3"/>
          <p:cNvSpPr txBox="1"/>
          <p:nvPr/>
        </p:nvSpPr>
        <p:spPr>
          <a:xfrm>
            <a:off x="1086426" y="1911892"/>
            <a:ext cx="925253" cy="1862048"/>
          </a:xfrm>
          <a:prstGeom prst="rect">
            <a:avLst/>
          </a:prstGeom>
          <a:noFill/>
        </p:spPr>
        <p:txBody>
          <a:bodyPr wrap="none" rtlCol="0">
            <a:spAutoFit/>
          </a:bodyPr>
          <a:lstStyle/>
          <a:p>
            <a:r>
              <a:rPr lang="en-US" sz="11500" dirty="0" smtClean="0"/>
              <a:t>“</a:t>
            </a:r>
            <a:endParaRPr lang="en-CA" sz="11500" dirty="0"/>
          </a:p>
        </p:txBody>
      </p:sp>
      <p:sp>
        <p:nvSpPr>
          <p:cNvPr id="5" name="TextBox 4"/>
          <p:cNvSpPr txBox="1"/>
          <p:nvPr/>
        </p:nvSpPr>
        <p:spPr>
          <a:xfrm>
            <a:off x="10176932" y="2100888"/>
            <a:ext cx="780983" cy="1846659"/>
          </a:xfrm>
          <a:prstGeom prst="rect">
            <a:avLst/>
          </a:prstGeom>
          <a:noFill/>
        </p:spPr>
        <p:txBody>
          <a:bodyPr wrap="none" rtlCol="0">
            <a:spAutoFit/>
          </a:bodyPr>
          <a:lstStyle/>
          <a:p>
            <a:r>
              <a:rPr lang="en-US" sz="9600" dirty="0"/>
              <a:t>”</a:t>
            </a:r>
            <a:endParaRPr lang="en-CA" sz="9600" dirty="0"/>
          </a:p>
          <a:p>
            <a:endParaRPr lang="en-CA" dirty="0"/>
          </a:p>
        </p:txBody>
      </p:sp>
      <p:grpSp>
        <p:nvGrpSpPr>
          <p:cNvPr id="12" name="Group 11"/>
          <p:cNvGrpSpPr/>
          <p:nvPr/>
        </p:nvGrpSpPr>
        <p:grpSpPr>
          <a:xfrm>
            <a:off x="11064240" y="137160"/>
            <a:ext cx="838565" cy="838565"/>
            <a:chOff x="1523008" y="1464335"/>
            <a:chExt cx="838565" cy="838565"/>
          </a:xfrm>
        </p:grpSpPr>
        <p:sp>
          <p:nvSpPr>
            <p:cNvPr id="13" name="Oval 12"/>
            <p:cNvSpPr/>
            <p:nvPr/>
          </p:nvSpPr>
          <p:spPr>
            <a:xfrm>
              <a:off x="1523008" y="1464335"/>
              <a:ext cx="838565" cy="838565"/>
            </a:xfrm>
            <a:prstGeom prst="ellipse">
              <a:avLst/>
            </a:prstGeom>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14" name="Rectangle 13"/>
            <p:cNvSpPr/>
            <p:nvPr/>
          </p:nvSpPr>
          <p:spPr>
            <a:xfrm>
              <a:off x="1683170" y="1468593"/>
              <a:ext cx="527710" cy="769441"/>
            </a:xfrm>
            <a:prstGeom prst="rect">
              <a:avLst/>
            </a:prstGeom>
            <a:noFill/>
            <a:effectLst>
              <a:outerShdw blurRad="50800" dist="12700" dir="2700000" algn="tl" rotWithShape="0">
                <a:prstClr val="black">
                  <a:alpha val="40000"/>
                </a:prstClr>
              </a:outerShdw>
            </a:effectLst>
          </p:spPr>
          <p:txBody>
            <a:bodyPr wrap="none" lIns="91440" tIns="45720" rIns="91440" bIns="45720">
              <a:spAutoFit/>
            </a:bodyPr>
            <a:lstStyle/>
            <a:p>
              <a:pPr algn="ctr"/>
              <a:r>
                <a:rPr lang="en-US" sz="4400" b="1" spc="50" dirty="0">
                  <a:ln w="9525" cmpd="sng">
                    <a:solidFill>
                      <a:schemeClr val="accent1"/>
                    </a:solidFill>
                    <a:prstDash val="solid"/>
                  </a:ln>
                  <a:solidFill>
                    <a:srgbClr val="70AD47">
                      <a:tint val="1000"/>
                    </a:srgbClr>
                  </a:solidFill>
                  <a:effectLst>
                    <a:glow rad="38100">
                      <a:schemeClr val="accent1">
                        <a:alpha val="40000"/>
                      </a:schemeClr>
                    </a:glow>
                  </a:effectLst>
                </a:rPr>
                <a:t>R</a:t>
              </a:r>
            </a:p>
          </p:txBody>
        </p:sp>
      </p:grpSp>
      <p:cxnSp>
        <p:nvCxnSpPr>
          <p:cNvPr id="10" name="Straight Connector 9"/>
          <p:cNvCxnSpPr/>
          <p:nvPr/>
        </p:nvCxnSpPr>
        <p:spPr>
          <a:xfrm>
            <a:off x="472440" y="6629400"/>
            <a:ext cx="11247120" cy="0"/>
          </a:xfrm>
          <a:prstGeom prst="line">
            <a:avLst/>
          </a:prstGeom>
          <a:ln>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grpSp>
        <p:nvGrpSpPr>
          <p:cNvPr id="15" name="Group 14"/>
          <p:cNvGrpSpPr/>
          <p:nvPr/>
        </p:nvGrpSpPr>
        <p:grpSpPr>
          <a:xfrm>
            <a:off x="11064240" y="1188720"/>
            <a:ext cx="838565" cy="838565"/>
            <a:chOff x="2003721" y="2470291"/>
            <a:chExt cx="838565" cy="838565"/>
          </a:xfrm>
        </p:grpSpPr>
        <p:sp>
          <p:nvSpPr>
            <p:cNvPr id="16" name="Oval 15"/>
            <p:cNvSpPr/>
            <p:nvPr/>
          </p:nvSpPr>
          <p:spPr>
            <a:xfrm>
              <a:off x="2003721" y="2470291"/>
              <a:ext cx="838565" cy="838565"/>
            </a:xfrm>
            <a:prstGeom prst="ellipse">
              <a:avLst/>
            </a:prstGeom>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17" name="Rectangle 16"/>
            <p:cNvSpPr/>
            <p:nvPr/>
          </p:nvSpPr>
          <p:spPr>
            <a:xfrm>
              <a:off x="2150202" y="2498354"/>
              <a:ext cx="551754" cy="769441"/>
            </a:xfrm>
            <a:prstGeom prst="rect">
              <a:avLst/>
            </a:prstGeom>
            <a:noFill/>
            <a:effectLst>
              <a:outerShdw blurRad="50800" dist="12700" dir="2700000" algn="tl" rotWithShape="0">
                <a:prstClr val="black">
                  <a:alpha val="40000"/>
                </a:prstClr>
              </a:outerShdw>
            </a:effectLst>
          </p:spPr>
          <p:txBody>
            <a:bodyPr wrap="none" lIns="91440" tIns="45720" rIns="91440" bIns="45720">
              <a:spAutoFit/>
            </a:bodyPr>
            <a:lstStyle/>
            <a:p>
              <a:pPr algn="ctr"/>
              <a:r>
                <a:rPr lang="en-US" sz="4400" b="1" spc="50" dirty="0" smtClean="0">
                  <a:ln w="9525" cmpd="sng">
                    <a:solidFill>
                      <a:schemeClr val="accent1"/>
                    </a:solidFill>
                    <a:prstDash val="solid"/>
                  </a:ln>
                  <a:solidFill>
                    <a:srgbClr val="70AD47">
                      <a:tint val="1000"/>
                    </a:srgbClr>
                  </a:solidFill>
                  <a:effectLst>
                    <a:glow rad="38100">
                      <a:schemeClr val="accent1">
                        <a:alpha val="40000"/>
                      </a:schemeClr>
                    </a:glow>
                  </a:effectLst>
                </a:rPr>
                <a:t>U</a:t>
              </a:r>
              <a:endParaRPr lang="en-US" sz="4400" b="1"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grpSp>
      <p:sp>
        <p:nvSpPr>
          <p:cNvPr id="19" name="Rectangle 18"/>
          <p:cNvSpPr/>
          <p:nvPr/>
        </p:nvSpPr>
        <p:spPr>
          <a:xfrm>
            <a:off x="5711825" y="6364075"/>
            <a:ext cx="7971452" cy="215444"/>
          </a:xfrm>
          <a:prstGeom prst="rect">
            <a:avLst/>
          </a:prstGeom>
        </p:spPr>
        <p:txBody>
          <a:bodyPr wrap="square">
            <a:spAutoFit/>
          </a:bodyPr>
          <a:lstStyle/>
          <a:p>
            <a:r>
              <a:rPr lang="en-US" sz="800" dirty="0"/>
              <a:t>VandenBos, G. R. (Ed.). (2007). APA Dictionary of Psychology. Washington, DC, US: American Psychological Association.</a:t>
            </a:r>
          </a:p>
        </p:txBody>
      </p:sp>
    </p:spTree>
    <p:extLst>
      <p:ext uri="{BB962C8B-B14F-4D97-AF65-F5344CB8AC3E}">
        <p14:creationId xmlns:p14="http://schemas.microsoft.com/office/powerpoint/2010/main" val="265171632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Moods</a:t>
            </a:r>
            <a:endParaRPr lang="en-CA" dirty="0"/>
          </a:p>
        </p:txBody>
      </p:sp>
      <p:sp>
        <p:nvSpPr>
          <p:cNvPr id="4" name="Rectangle 3"/>
          <p:cNvSpPr/>
          <p:nvPr/>
        </p:nvSpPr>
        <p:spPr>
          <a:xfrm>
            <a:off x="2438400" y="2103120"/>
            <a:ext cx="7315200" cy="830997"/>
          </a:xfrm>
          <a:prstGeom prst="rect">
            <a:avLst/>
          </a:prstGeom>
        </p:spPr>
        <p:txBody>
          <a:bodyPr wrap="square">
            <a:spAutoFit/>
          </a:bodyPr>
          <a:lstStyle/>
          <a:p>
            <a:pPr algn="ctr"/>
            <a:r>
              <a:rPr lang="en-CA" sz="2400" dirty="0" smtClean="0">
                <a:solidFill>
                  <a:schemeClr val="bg1"/>
                </a:solidFill>
              </a:rPr>
              <a:t>Are moods more affected by emotions or are emotions more affected by a person’s moods</a:t>
            </a:r>
            <a:r>
              <a:rPr lang="en-CA" sz="2400" dirty="0" smtClean="0">
                <a:solidFill>
                  <a:schemeClr val="bg1"/>
                </a:solidFill>
              </a:rPr>
              <a:t>?</a:t>
            </a:r>
            <a:endParaRPr lang="en-CA" sz="2400" dirty="0">
              <a:solidFill>
                <a:schemeClr val="bg1"/>
              </a:solidFill>
            </a:endParaRPr>
          </a:p>
        </p:txBody>
      </p:sp>
      <p:grpSp>
        <p:nvGrpSpPr>
          <p:cNvPr id="5" name="Group 4"/>
          <p:cNvGrpSpPr/>
          <p:nvPr/>
        </p:nvGrpSpPr>
        <p:grpSpPr>
          <a:xfrm>
            <a:off x="11131397" y="112066"/>
            <a:ext cx="838565" cy="838565"/>
            <a:chOff x="1523008" y="5488161"/>
            <a:chExt cx="838565" cy="838565"/>
          </a:xfrm>
        </p:grpSpPr>
        <p:sp>
          <p:nvSpPr>
            <p:cNvPr id="6" name="Oval 5"/>
            <p:cNvSpPr/>
            <p:nvPr/>
          </p:nvSpPr>
          <p:spPr>
            <a:xfrm>
              <a:off x="1523008" y="5488161"/>
              <a:ext cx="838565" cy="838565"/>
            </a:xfrm>
            <a:prstGeom prst="ellipse">
              <a:avLst/>
            </a:prstGeom>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7" name="Rectangle 6"/>
            <p:cNvSpPr/>
            <p:nvPr/>
          </p:nvSpPr>
          <p:spPr>
            <a:xfrm>
              <a:off x="1677917" y="5500585"/>
              <a:ext cx="484428" cy="769441"/>
            </a:xfrm>
            <a:prstGeom prst="rect">
              <a:avLst/>
            </a:prstGeom>
            <a:noFill/>
            <a:effectLst>
              <a:outerShdw blurRad="50800" dist="12700" dir="2700000" algn="tl" rotWithShape="0">
                <a:prstClr val="black">
                  <a:alpha val="40000"/>
                </a:prstClr>
              </a:outerShdw>
            </a:effectLst>
          </p:spPr>
          <p:txBody>
            <a:bodyPr wrap="none" lIns="91440" tIns="45720" rIns="91440" bIns="45720">
              <a:spAutoFit/>
            </a:bodyPr>
            <a:lstStyle/>
            <a:p>
              <a:pPr algn="ctr"/>
              <a:r>
                <a:rPr lang="en-US" sz="4400" b="1" spc="50" dirty="0" smtClean="0">
                  <a:ln w="9525" cmpd="sng">
                    <a:solidFill>
                      <a:schemeClr val="accent1"/>
                    </a:solidFill>
                    <a:prstDash val="solid"/>
                  </a:ln>
                  <a:solidFill>
                    <a:srgbClr val="70AD47">
                      <a:tint val="1000"/>
                    </a:srgbClr>
                  </a:solidFill>
                  <a:effectLst>
                    <a:glow rad="38100">
                      <a:schemeClr val="accent1">
                        <a:alpha val="40000"/>
                      </a:schemeClr>
                    </a:glow>
                  </a:effectLst>
                </a:rPr>
                <a:t>E</a:t>
              </a:r>
              <a:endParaRPr lang="en-US" sz="4400" b="1"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grpSp>
    </p:spTree>
    <p:extLst>
      <p:ext uri="{BB962C8B-B14F-4D97-AF65-F5344CB8AC3E}">
        <p14:creationId xmlns:p14="http://schemas.microsoft.com/office/powerpoint/2010/main" val="411304306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a:spLocks noChangeAspect="1"/>
          </p:cNvSpPr>
          <p:nvPr/>
        </p:nvSpPr>
        <p:spPr>
          <a:xfrm>
            <a:off x="2011680" y="1824306"/>
            <a:ext cx="7994177" cy="1015663"/>
          </a:xfrm>
          <a:prstGeom prst="rect">
            <a:avLst/>
          </a:prstGeom>
          <a:noFill/>
        </p:spPr>
        <p:txBody>
          <a:bodyPr wrap="square" rtlCol="0">
            <a:spAutoFit/>
          </a:bodyPr>
          <a:lstStyle/>
          <a:p>
            <a:r>
              <a:rPr lang="en-CA" sz="2000" dirty="0">
                <a:solidFill>
                  <a:schemeClr val="bg1"/>
                </a:solidFill>
              </a:rPr>
              <a:t>In social psychology, a </a:t>
            </a:r>
            <a:r>
              <a:rPr lang="en-CA" sz="2000" dirty="0">
                <a:solidFill>
                  <a:schemeClr val="accent2">
                    <a:lumMod val="75000"/>
                  </a:schemeClr>
                </a:solidFill>
              </a:rPr>
              <a:t>relatively enduring </a:t>
            </a:r>
            <a:r>
              <a:rPr lang="en-CA" sz="2000" dirty="0">
                <a:solidFill>
                  <a:schemeClr val="bg1"/>
                </a:solidFill>
              </a:rPr>
              <a:t>and general evaluation of </a:t>
            </a:r>
            <a:r>
              <a:rPr lang="en-CA" sz="2000" dirty="0">
                <a:solidFill>
                  <a:schemeClr val="accent2">
                    <a:lumMod val="75000"/>
                  </a:schemeClr>
                </a:solidFill>
              </a:rPr>
              <a:t>an object</a:t>
            </a:r>
            <a:r>
              <a:rPr lang="en-CA" sz="2000" dirty="0">
                <a:solidFill>
                  <a:schemeClr val="bg1"/>
                </a:solidFill>
              </a:rPr>
              <a:t>, person, group, issue, or concept on a scale ranging from negative to </a:t>
            </a:r>
            <a:r>
              <a:rPr lang="en-CA" sz="2000" dirty="0" smtClean="0">
                <a:solidFill>
                  <a:schemeClr val="bg1"/>
                </a:solidFill>
              </a:rPr>
              <a:t>positive.</a:t>
            </a:r>
            <a:endParaRPr lang="en-CA" sz="2000" dirty="0">
              <a:solidFill>
                <a:schemeClr val="bg1"/>
              </a:solidFill>
            </a:endParaRPr>
          </a:p>
        </p:txBody>
      </p:sp>
      <p:sp>
        <p:nvSpPr>
          <p:cNvPr id="3" name="Title 2"/>
          <p:cNvSpPr>
            <a:spLocks noGrp="1"/>
          </p:cNvSpPr>
          <p:nvPr>
            <p:ph type="title"/>
          </p:nvPr>
        </p:nvSpPr>
        <p:spPr/>
        <p:txBody>
          <a:bodyPr/>
          <a:lstStyle/>
          <a:p>
            <a:r>
              <a:rPr lang="en-US" dirty="0" smtClean="0"/>
              <a:t>Attitude</a:t>
            </a:r>
            <a:endParaRPr lang="en-CA" dirty="0"/>
          </a:p>
        </p:txBody>
      </p:sp>
      <p:sp>
        <p:nvSpPr>
          <p:cNvPr id="4" name="TextBox 3"/>
          <p:cNvSpPr txBox="1"/>
          <p:nvPr/>
        </p:nvSpPr>
        <p:spPr>
          <a:xfrm>
            <a:off x="1086426" y="1911892"/>
            <a:ext cx="925253" cy="1862048"/>
          </a:xfrm>
          <a:prstGeom prst="rect">
            <a:avLst/>
          </a:prstGeom>
          <a:noFill/>
        </p:spPr>
        <p:txBody>
          <a:bodyPr wrap="none" rtlCol="0">
            <a:spAutoFit/>
          </a:bodyPr>
          <a:lstStyle/>
          <a:p>
            <a:r>
              <a:rPr lang="en-US" sz="11500" dirty="0" smtClean="0"/>
              <a:t>“</a:t>
            </a:r>
            <a:endParaRPr lang="en-CA" sz="11500" dirty="0"/>
          </a:p>
        </p:txBody>
      </p:sp>
      <p:sp>
        <p:nvSpPr>
          <p:cNvPr id="5" name="TextBox 4"/>
          <p:cNvSpPr txBox="1"/>
          <p:nvPr/>
        </p:nvSpPr>
        <p:spPr>
          <a:xfrm>
            <a:off x="10176932" y="2100888"/>
            <a:ext cx="780983" cy="1846659"/>
          </a:xfrm>
          <a:prstGeom prst="rect">
            <a:avLst/>
          </a:prstGeom>
          <a:noFill/>
        </p:spPr>
        <p:txBody>
          <a:bodyPr wrap="none" rtlCol="0">
            <a:spAutoFit/>
          </a:bodyPr>
          <a:lstStyle/>
          <a:p>
            <a:r>
              <a:rPr lang="en-US" sz="9600" dirty="0"/>
              <a:t>”</a:t>
            </a:r>
            <a:endParaRPr lang="en-CA" sz="9600" dirty="0"/>
          </a:p>
          <a:p>
            <a:endParaRPr lang="en-CA" dirty="0"/>
          </a:p>
        </p:txBody>
      </p:sp>
      <p:grpSp>
        <p:nvGrpSpPr>
          <p:cNvPr id="12" name="Group 11"/>
          <p:cNvGrpSpPr/>
          <p:nvPr/>
        </p:nvGrpSpPr>
        <p:grpSpPr>
          <a:xfrm>
            <a:off x="11064240" y="137160"/>
            <a:ext cx="838565" cy="838565"/>
            <a:chOff x="1523008" y="1464335"/>
            <a:chExt cx="838565" cy="838565"/>
          </a:xfrm>
        </p:grpSpPr>
        <p:sp>
          <p:nvSpPr>
            <p:cNvPr id="13" name="Oval 12"/>
            <p:cNvSpPr/>
            <p:nvPr/>
          </p:nvSpPr>
          <p:spPr>
            <a:xfrm>
              <a:off x="1523008" y="1464335"/>
              <a:ext cx="838565" cy="838565"/>
            </a:xfrm>
            <a:prstGeom prst="ellipse">
              <a:avLst/>
            </a:prstGeom>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14" name="Rectangle 13"/>
            <p:cNvSpPr/>
            <p:nvPr/>
          </p:nvSpPr>
          <p:spPr>
            <a:xfrm>
              <a:off x="1683170" y="1468593"/>
              <a:ext cx="527710" cy="769441"/>
            </a:xfrm>
            <a:prstGeom prst="rect">
              <a:avLst/>
            </a:prstGeom>
            <a:noFill/>
            <a:effectLst>
              <a:outerShdw blurRad="50800" dist="12700" dir="2700000" algn="tl" rotWithShape="0">
                <a:prstClr val="black">
                  <a:alpha val="40000"/>
                </a:prstClr>
              </a:outerShdw>
            </a:effectLst>
          </p:spPr>
          <p:txBody>
            <a:bodyPr wrap="none" lIns="91440" tIns="45720" rIns="91440" bIns="45720">
              <a:spAutoFit/>
            </a:bodyPr>
            <a:lstStyle/>
            <a:p>
              <a:pPr algn="ctr"/>
              <a:r>
                <a:rPr lang="en-US" sz="4400" b="1" spc="50" dirty="0">
                  <a:ln w="9525" cmpd="sng">
                    <a:solidFill>
                      <a:schemeClr val="accent1"/>
                    </a:solidFill>
                    <a:prstDash val="solid"/>
                  </a:ln>
                  <a:solidFill>
                    <a:srgbClr val="70AD47">
                      <a:tint val="1000"/>
                    </a:srgbClr>
                  </a:solidFill>
                  <a:effectLst>
                    <a:glow rad="38100">
                      <a:schemeClr val="accent1">
                        <a:alpha val="40000"/>
                      </a:schemeClr>
                    </a:glow>
                  </a:effectLst>
                </a:rPr>
                <a:t>R</a:t>
              </a:r>
            </a:p>
          </p:txBody>
        </p:sp>
      </p:grpSp>
      <p:cxnSp>
        <p:nvCxnSpPr>
          <p:cNvPr id="10" name="Straight Connector 9"/>
          <p:cNvCxnSpPr/>
          <p:nvPr/>
        </p:nvCxnSpPr>
        <p:spPr>
          <a:xfrm>
            <a:off x="472440" y="6629400"/>
            <a:ext cx="11247120" cy="0"/>
          </a:xfrm>
          <a:prstGeom prst="line">
            <a:avLst/>
          </a:prstGeom>
          <a:ln>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grpSp>
        <p:nvGrpSpPr>
          <p:cNvPr id="15" name="Group 14"/>
          <p:cNvGrpSpPr/>
          <p:nvPr/>
        </p:nvGrpSpPr>
        <p:grpSpPr>
          <a:xfrm>
            <a:off x="11064240" y="1188720"/>
            <a:ext cx="838565" cy="838565"/>
            <a:chOff x="2003721" y="2470291"/>
            <a:chExt cx="838565" cy="838565"/>
          </a:xfrm>
        </p:grpSpPr>
        <p:sp>
          <p:nvSpPr>
            <p:cNvPr id="16" name="Oval 15"/>
            <p:cNvSpPr/>
            <p:nvPr/>
          </p:nvSpPr>
          <p:spPr>
            <a:xfrm>
              <a:off x="2003721" y="2470291"/>
              <a:ext cx="838565" cy="838565"/>
            </a:xfrm>
            <a:prstGeom prst="ellipse">
              <a:avLst/>
            </a:prstGeom>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17" name="Rectangle 16"/>
            <p:cNvSpPr/>
            <p:nvPr/>
          </p:nvSpPr>
          <p:spPr>
            <a:xfrm>
              <a:off x="2150202" y="2498354"/>
              <a:ext cx="551754" cy="769441"/>
            </a:xfrm>
            <a:prstGeom prst="rect">
              <a:avLst/>
            </a:prstGeom>
            <a:noFill/>
            <a:effectLst>
              <a:outerShdw blurRad="50800" dist="12700" dir="2700000" algn="tl" rotWithShape="0">
                <a:prstClr val="black">
                  <a:alpha val="40000"/>
                </a:prstClr>
              </a:outerShdw>
            </a:effectLst>
          </p:spPr>
          <p:txBody>
            <a:bodyPr wrap="none" lIns="91440" tIns="45720" rIns="91440" bIns="45720">
              <a:spAutoFit/>
            </a:bodyPr>
            <a:lstStyle/>
            <a:p>
              <a:pPr algn="ctr"/>
              <a:r>
                <a:rPr lang="en-US" sz="4400" b="1" spc="50" dirty="0" smtClean="0">
                  <a:ln w="9525" cmpd="sng">
                    <a:solidFill>
                      <a:schemeClr val="accent1"/>
                    </a:solidFill>
                    <a:prstDash val="solid"/>
                  </a:ln>
                  <a:solidFill>
                    <a:srgbClr val="70AD47">
                      <a:tint val="1000"/>
                    </a:srgbClr>
                  </a:solidFill>
                  <a:effectLst>
                    <a:glow rad="38100">
                      <a:schemeClr val="accent1">
                        <a:alpha val="40000"/>
                      </a:schemeClr>
                    </a:glow>
                  </a:effectLst>
                </a:rPr>
                <a:t>U</a:t>
              </a:r>
              <a:endParaRPr lang="en-US" sz="4400" b="1"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grpSp>
      <p:sp>
        <p:nvSpPr>
          <p:cNvPr id="19" name="Rectangle 18"/>
          <p:cNvSpPr/>
          <p:nvPr/>
        </p:nvSpPr>
        <p:spPr>
          <a:xfrm>
            <a:off x="5711825" y="6364075"/>
            <a:ext cx="7971452" cy="215444"/>
          </a:xfrm>
          <a:prstGeom prst="rect">
            <a:avLst/>
          </a:prstGeom>
        </p:spPr>
        <p:txBody>
          <a:bodyPr wrap="square">
            <a:spAutoFit/>
          </a:bodyPr>
          <a:lstStyle/>
          <a:p>
            <a:r>
              <a:rPr lang="en-US" sz="800" dirty="0"/>
              <a:t>VandenBos, G. R. (Ed.). (2007). APA Dictionary of Psychology. Washington, DC, US: American Psychological Association.</a:t>
            </a:r>
          </a:p>
        </p:txBody>
      </p:sp>
    </p:spTree>
    <p:extLst>
      <p:ext uri="{BB962C8B-B14F-4D97-AF65-F5344CB8AC3E}">
        <p14:creationId xmlns:p14="http://schemas.microsoft.com/office/powerpoint/2010/main" val="77996988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Attitudes</a:t>
            </a:r>
            <a:endParaRPr lang="en-CA" dirty="0"/>
          </a:p>
        </p:txBody>
      </p:sp>
      <p:sp>
        <p:nvSpPr>
          <p:cNvPr id="4" name="Rectangle 3"/>
          <p:cNvSpPr/>
          <p:nvPr/>
        </p:nvSpPr>
        <p:spPr>
          <a:xfrm>
            <a:off x="2438400" y="2103120"/>
            <a:ext cx="7315200" cy="2308324"/>
          </a:xfrm>
          <a:prstGeom prst="rect">
            <a:avLst/>
          </a:prstGeom>
        </p:spPr>
        <p:txBody>
          <a:bodyPr wrap="square">
            <a:spAutoFit/>
          </a:bodyPr>
          <a:lstStyle/>
          <a:p>
            <a:pPr algn="ctr"/>
            <a:r>
              <a:rPr lang="en-CA" sz="2400" dirty="0" smtClean="0">
                <a:solidFill>
                  <a:schemeClr val="bg1"/>
                </a:solidFill>
              </a:rPr>
              <a:t>What are people’s attitudes towards cellphone companies?  </a:t>
            </a:r>
            <a:endParaRPr lang="en-CA" sz="2400" dirty="0" smtClean="0">
              <a:solidFill>
                <a:schemeClr val="bg1"/>
              </a:solidFill>
            </a:endParaRPr>
          </a:p>
          <a:p>
            <a:pPr algn="ctr"/>
            <a:endParaRPr lang="en-CA" sz="2400" dirty="0" smtClean="0">
              <a:solidFill>
                <a:schemeClr val="bg1"/>
              </a:solidFill>
            </a:endParaRPr>
          </a:p>
          <a:p>
            <a:pPr algn="ctr"/>
            <a:r>
              <a:rPr lang="en-CA" sz="2400" dirty="0" smtClean="0">
                <a:solidFill>
                  <a:schemeClr val="bg1"/>
                </a:solidFill>
              </a:rPr>
              <a:t>Coffee </a:t>
            </a:r>
            <a:r>
              <a:rPr lang="en-CA" sz="2400" dirty="0" smtClean="0">
                <a:solidFill>
                  <a:schemeClr val="bg1"/>
                </a:solidFill>
              </a:rPr>
              <a:t>shops?  </a:t>
            </a:r>
            <a:endParaRPr lang="en-CA" sz="2400" dirty="0" smtClean="0">
              <a:solidFill>
                <a:schemeClr val="bg1"/>
              </a:solidFill>
            </a:endParaRPr>
          </a:p>
          <a:p>
            <a:pPr algn="ctr"/>
            <a:endParaRPr lang="en-CA" sz="2400" dirty="0" smtClean="0">
              <a:solidFill>
                <a:schemeClr val="bg1"/>
              </a:solidFill>
            </a:endParaRPr>
          </a:p>
          <a:p>
            <a:pPr algn="ctr"/>
            <a:r>
              <a:rPr lang="en-CA" sz="2400" dirty="0" smtClean="0">
                <a:solidFill>
                  <a:schemeClr val="bg1"/>
                </a:solidFill>
              </a:rPr>
              <a:t>Gaming </a:t>
            </a:r>
            <a:r>
              <a:rPr lang="en-CA" sz="2400" dirty="0" smtClean="0">
                <a:solidFill>
                  <a:schemeClr val="bg1"/>
                </a:solidFill>
              </a:rPr>
              <a:t>publishers</a:t>
            </a:r>
            <a:r>
              <a:rPr lang="en-CA" sz="2400" dirty="0" smtClean="0">
                <a:solidFill>
                  <a:schemeClr val="bg1"/>
                </a:solidFill>
              </a:rPr>
              <a:t>?</a:t>
            </a:r>
            <a:endParaRPr lang="en-CA" sz="2400" dirty="0">
              <a:solidFill>
                <a:schemeClr val="bg1"/>
              </a:solidFill>
            </a:endParaRPr>
          </a:p>
        </p:txBody>
      </p:sp>
      <p:grpSp>
        <p:nvGrpSpPr>
          <p:cNvPr id="5" name="Group 4"/>
          <p:cNvGrpSpPr/>
          <p:nvPr/>
        </p:nvGrpSpPr>
        <p:grpSpPr>
          <a:xfrm>
            <a:off x="11231880" y="104424"/>
            <a:ext cx="843540" cy="838565"/>
            <a:chOff x="2003721" y="4482204"/>
            <a:chExt cx="843540" cy="838565"/>
          </a:xfrm>
        </p:grpSpPr>
        <p:sp>
          <p:nvSpPr>
            <p:cNvPr id="6" name="Oval 5"/>
            <p:cNvSpPr/>
            <p:nvPr/>
          </p:nvSpPr>
          <p:spPr>
            <a:xfrm>
              <a:off x="2003721" y="4482204"/>
              <a:ext cx="838565" cy="838565"/>
            </a:xfrm>
            <a:prstGeom prst="ellipse">
              <a:avLst/>
            </a:prstGeom>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7" name="Rectangle 6"/>
            <p:cNvSpPr/>
            <p:nvPr/>
          </p:nvSpPr>
          <p:spPr>
            <a:xfrm>
              <a:off x="2031012" y="4530872"/>
              <a:ext cx="816249" cy="646331"/>
            </a:xfrm>
            <a:prstGeom prst="rect">
              <a:avLst/>
            </a:prstGeom>
            <a:noFill/>
            <a:effectLst>
              <a:outerShdw blurRad="50800" dist="12700" dir="2700000" algn="tl" rotWithShape="0">
                <a:prstClr val="black">
                  <a:alpha val="40000"/>
                </a:prstClr>
              </a:outerShdw>
            </a:effectLst>
          </p:spPr>
          <p:txBody>
            <a:bodyPr wrap="none" lIns="91440" tIns="45720" rIns="91440" bIns="45720">
              <a:spAutoFit/>
            </a:bodyPr>
            <a:lstStyle/>
            <a:p>
              <a:pPr algn="ctr"/>
              <a:r>
                <a:rPr lang="en-US" sz="3600" b="1" spc="50" dirty="0" smtClean="0">
                  <a:ln w="9525" cmpd="sng">
                    <a:solidFill>
                      <a:schemeClr val="accent1"/>
                    </a:solidFill>
                    <a:prstDash val="solid"/>
                  </a:ln>
                  <a:solidFill>
                    <a:srgbClr val="70AD47">
                      <a:tint val="1000"/>
                    </a:srgbClr>
                  </a:solidFill>
                  <a:effectLst>
                    <a:glow rad="38100">
                      <a:schemeClr val="accent1">
                        <a:alpha val="40000"/>
                      </a:schemeClr>
                    </a:glow>
                  </a:effectLst>
                </a:rPr>
                <a:t>An</a:t>
              </a:r>
              <a:endParaRPr lang="en-US" sz="3600" b="1"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grpSp>
      <p:grpSp>
        <p:nvGrpSpPr>
          <p:cNvPr id="8" name="Group 7"/>
          <p:cNvGrpSpPr/>
          <p:nvPr/>
        </p:nvGrpSpPr>
        <p:grpSpPr>
          <a:xfrm>
            <a:off x="10217879" y="104424"/>
            <a:ext cx="855886" cy="838565"/>
            <a:chOff x="2151261" y="3476248"/>
            <a:chExt cx="855886" cy="838565"/>
          </a:xfrm>
        </p:grpSpPr>
        <p:sp>
          <p:nvSpPr>
            <p:cNvPr id="9" name="Oval 8"/>
            <p:cNvSpPr/>
            <p:nvPr/>
          </p:nvSpPr>
          <p:spPr>
            <a:xfrm>
              <a:off x="2151261" y="3476248"/>
              <a:ext cx="838565" cy="838565"/>
            </a:xfrm>
            <a:prstGeom prst="ellipse">
              <a:avLst/>
            </a:prstGeom>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10" name="Rectangle 9"/>
            <p:cNvSpPr/>
            <p:nvPr/>
          </p:nvSpPr>
          <p:spPr>
            <a:xfrm>
              <a:off x="2163647" y="3526982"/>
              <a:ext cx="843500" cy="646331"/>
            </a:xfrm>
            <a:prstGeom prst="rect">
              <a:avLst/>
            </a:prstGeom>
            <a:noFill/>
            <a:effectLst>
              <a:outerShdw blurRad="50800" dist="12700" dir="2700000" algn="tl" rotWithShape="0">
                <a:prstClr val="black">
                  <a:alpha val="40000"/>
                </a:prstClr>
              </a:outerShdw>
            </a:effectLst>
          </p:spPr>
          <p:txBody>
            <a:bodyPr wrap="none" lIns="91440" tIns="45720" rIns="91440" bIns="45720">
              <a:spAutoFit/>
            </a:bodyPr>
            <a:lstStyle/>
            <a:p>
              <a:pPr algn="ctr"/>
              <a:r>
                <a:rPr lang="en-US" sz="3600" b="1" spc="50" dirty="0" err="1" smtClean="0">
                  <a:ln w="9525" cmpd="sng">
                    <a:solidFill>
                      <a:schemeClr val="accent1"/>
                    </a:solidFill>
                    <a:prstDash val="solid"/>
                  </a:ln>
                  <a:solidFill>
                    <a:srgbClr val="70AD47">
                      <a:tint val="1000"/>
                    </a:srgbClr>
                  </a:solidFill>
                  <a:effectLst>
                    <a:glow rad="38100">
                      <a:schemeClr val="accent1">
                        <a:alpha val="40000"/>
                      </a:schemeClr>
                    </a:glow>
                  </a:effectLst>
                </a:rPr>
                <a:t>Ap</a:t>
              </a:r>
              <a:endParaRPr lang="en-US" sz="3600" b="1"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grpSp>
    </p:spTree>
    <p:extLst>
      <p:ext uri="{BB962C8B-B14F-4D97-AF65-F5344CB8AC3E}">
        <p14:creationId xmlns:p14="http://schemas.microsoft.com/office/powerpoint/2010/main" val="189034482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175970" y="2459504"/>
            <a:ext cx="5840060" cy="1938992"/>
          </a:xfrm>
          <a:prstGeom prst="rect">
            <a:avLst/>
          </a:prstGeom>
        </p:spPr>
        <p:txBody>
          <a:bodyPr wrap="none">
            <a:spAutoFit/>
          </a:bodyPr>
          <a:lstStyle/>
          <a:p>
            <a:pPr algn="ctr"/>
            <a:r>
              <a:rPr lang="en-US" sz="4000" dirty="0" smtClean="0">
                <a:solidFill>
                  <a:schemeClr val="bg1"/>
                </a:solidFill>
              </a:rPr>
              <a:t>Emotional Labour </a:t>
            </a:r>
          </a:p>
          <a:p>
            <a:pPr algn="ctr"/>
            <a:r>
              <a:rPr lang="en-US" sz="4000" dirty="0" smtClean="0">
                <a:solidFill>
                  <a:schemeClr val="bg1"/>
                </a:solidFill>
              </a:rPr>
              <a:t>&amp;</a:t>
            </a:r>
          </a:p>
          <a:p>
            <a:pPr algn="ctr"/>
            <a:r>
              <a:rPr lang="en-US" sz="4000" dirty="0" smtClean="0">
                <a:solidFill>
                  <a:schemeClr val="bg1"/>
                </a:solidFill>
              </a:rPr>
              <a:t>Emotional Intelligence</a:t>
            </a:r>
            <a:endParaRPr lang="en-CA" dirty="0">
              <a:solidFill>
                <a:schemeClr val="bg1"/>
              </a:solidFill>
            </a:endParaRPr>
          </a:p>
        </p:txBody>
      </p:sp>
    </p:spTree>
    <p:extLst>
      <p:ext uri="{BB962C8B-B14F-4D97-AF65-F5344CB8AC3E}">
        <p14:creationId xmlns:p14="http://schemas.microsoft.com/office/powerpoint/2010/main" val="242917096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a:spLocks noChangeAspect="1"/>
          </p:cNvSpPr>
          <p:nvPr/>
        </p:nvSpPr>
        <p:spPr>
          <a:xfrm>
            <a:off x="2011680" y="1824306"/>
            <a:ext cx="7994177" cy="2862322"/>
          </a:xfrm>
          <a:prstGeom prst="rect">
            <a:avLst/>
          </a:prstGeom>
          <a:noFill/>
        </p:spPr>
        <p:txBody>
          <a:bodyPr wrap="square" rtlCol="0">
            <a:spAutoFit/>
          </a:bodyPr>
          <a:lstStyle/>
          <a:p>
            <a:r>
              <a:rPr lang="en-CA" sz="2000" dirty="0">
                <a:solidFill>
                  <a:schemeClr val="bg1"/>
                </a:solidFill>
              </a:rPr>
              <a:t>The </a:t>
            </a:r>
            <a:r>
              <a:rPr lang="en-CA" sz="2000" dirty="0">
                <a:solidFill>
                  <a:schemeClr val="accent2">
                    <a:lumMod val="75000"/>
                  </a:schemeClr>
                </a:solidFill>
              </a:rPr>
              <a:t>ability</a:t>
            </a:r>
            <a:r>
              <a:rPr lang="en-CA" sz="2000" dirty="0">
                <a:solidFill>
                  <a:schemeClr val="bg1"/>
                </a:solidFill>
              </a:rPr>
              <a:t> of an individual </a:t>
            </a:r>
            <a:r>
              <a:rPr lang="en-CA" sz="2000" dirty="0">
                <a:solidFill>
                  <a:schemeClr val="accent2">
                    <a:lumMod val="75000"/>
                  </a:schemeClr>
                </a:solidFill>
              </a:rPr>
              <a:t>to modulate </a:t>
            </a:r>
            <a:r>
              <a:rPr lang="en-CA" sz="2000" dirty="0">
                <a:solidFill>
                  <a:schemeClr val="bg1"/>
                </a:solidFill>
              </a:rPr>
              <a:t>an emotion or set of emotions.  </a:t>
            </a:r>
            <a:endParaRPr lang="en-CA" sz="2000" dirty="0" smtClean="0">
              <a:solidFill>
                <a:schemeClr val="bg1"/>
              </a:solidFill>
            </a:endParaRPr>
          </a:p>
          <a:p>
            <a:endParaRPr lang="en-CA" sz="2000" dirty="0">
              <a:solidFill>
                <a:schemeClr val="bg1"/>
              </a:solidFill>
            </a:endParaRPr>
          </a:p>
          <a:p>
            <a:r>
              <a:rPr lang="en-CA" sz="2000" dirty="0" smtClean="0">
                <a:solidFill>
                  <a:schemeClr val="bg1"/>
                </a:solidFill>
              </a:rPr>
              <a:t>Techniques </a:t>
            </a:r>
            <a:r>
              <a:rPr lang="en-CA" sz="2000" dirty="0">
                <a:solidFill>
                  <a:schemeClr val="bg1"/>
                </a:solidFill>
              </a:rPr>
              <a:t>of conscious emotional regulation can include learning to </a:t>
            </a:r>
            <a:r>
              <a:rPr lang="en-CA" sz="2000" dirty="0">
                <a:solidFill>
                  <a:schemeClr val="accent2">
                    <a:lumMod val="75000"/>
                  </a:schemeClr>
                </a:solidFill>
              </a:rPr>
              <a:t>construe situations differently </a:t>
            </a:r>
            <a:r>
              <a:rPr lang="en-CA" sz="2000" dirty="0">
                <a:solidFill>
                  <a:schemeClr val="bg1"/>
                </a:solidFill>
              </a:rPr>
              <a:t>in order to manage them better, </a:t>
            </a:r>
            <a:r>
              <a:rPr lang="en-CA" sz="2000" dirty="0">
                <a:solidFill>
                  <a:schemeClr val="accent2">
                    <a:lumMod val="75000"/>
                  </a:schemeClr>
                </a:solidFill>
              </a:rPr>
              <a:t>changing the target of an emotion </a:t>
            </a:r>
            <a:r>
              <a:rPr lang="en-CA" sz="2000" dirty="0">
                <a:solidFill>
                  <a:schemeClr val="bg1"/>
                </a:solidFill>
              </a:rPr>
              <a:t>(e.g., anger) in a way likely to produce a more positive outcome, and recognizing how different behaviours can be used in the service of a given emotional state</a:t>
            </a:r>
          </a:p>
        </p:txBody>
      </p:sp>
      <p:sp>
        <p:nvSpPr>
          <p:cNvPr id="3" name="Title 2"/>
          <p:cNvSpPr>
            <a:spLocks noGrp="1"/>
          </p:cNvSpPr>
          <p:nvPr>
            <p:ph type="title"/>
          </p:nvPr>
        </p:nvSpPr>
        <p:spPr/>
        <p:txBody>
          <a:bodyPr/>
          <a:lstStyle/>
          <a:p>
            <a:r>
              <a:rPr lang="en-US" dirty="0" smtClean="0"/>
              <a:t>Emotional Labour</a:t>
            </a:r>
            <a:endParaRPr lang="en-CA" dirty="0"/>
          </a:p>
        </p:txBody>
      </p:sp>
      <p:sp>
        <p:nvSpPr>
          <p:cNvPr id="4" name="TextBox 3"/>
          <p:cNvSpPr txBox="1"/>
          <p:nvPr/>
        </p:nvSpPr>
        <p:spPr>
          <a:xfrm>
            <a:off x="1086426" y="1911892"/>
            <a:ext cx="925253" cy="1862048"/>
          </a:xfrm>
          <a:prstGeom prst="rect">
            <a:avLst/>
          </a:prstGeom>
          <a:noFill/>
        </p:spPr>
        <p:txBody>
          <a:bodyPr wrap="none" rtlCol="0">
            <a:spAutoFit/>
          </a:bodyPr>
          <a:lstStyle/>
          <a:p>
            <a:r>
              <a:rPr lang="en-US" sz="11500" dirty="0" smtClean="0"/>
              <a:t>“</a:t>
            </a:r>
            <a:endParaRPr lang="en-CA" sz="11500" dirty="0"/>
          </a:p>
        </p:txBody>
      </p:sp>
      <p:sp>
        <p:nvSpPr>
          <p:cNvPr id="5" name="TextBox 4"/>
          <p:cNvSpPr txBox="1"/>
          <p:nvPr/>
        </p:nvSpPr>
        <p:spPr>
          <a:xfrm>
            <a:off x="10176932" y="2100888"/>
            <a:ext cx="780983" cy="1846659"/>
          </a:xfrm>
          <a:prstGeom prst="rect">
            <a:avLst/>
          </a:prstGeom>
          <a:noFill/>
        </p:spPr>
        <p:txBody>
          <a:bodyPr wrap="none" rtlCol="0">
            <a:spAutoFit/>
          </a:bodyPr>
          <a:lstStyle/>
          <a:p>
            <a:r>
              <a:rPr lang="en-US" sz="9600" dirty="0"/>
              <a:t>”</a:t>
            </a:r>
            <a:endParaRPr lang="en-CA" sz="9600" dirty="0"/>
          </a:p>
          <a:p>
            <a:endParaRPr lang="en-CA" dirty="0"/>
          </a:p>
        </p:txBody>
      </p:sp>
      <p:grpSp>
        <p:nvGrpSpPr>
          <p:cNvPr id="12" name="Group 11"/>
          <p:cNvGrpSpPr/>
          <p:nvPr/>
        </p:nvGrpSpPr>
        <p:grpSpPr>
          <a:xfrm>
            <a:off x="11064240" y="137160"/>
            <a:ext cx="838565" cy="838565"/>
            <a:chOff x="1523008" y="1464335"/>
            <a:chExt cx="838565" cy="838565"/>
          </a:xfrm>
        </p:grpSpPr>
        <p:sp>
          <p:nvSpPr>
            <p:cNvPr id="13" name="Oval 12"/>
            <p:cNvSpPr/>
            <p:nvPr/>
          </p:nvSpPr>
          <p:spPr>
            <a:xfrm>
              <a:off x="1523008" y="1464335"/>
              <a:ext cx="838565" cy="838565"/>
            </a:xfrm>
            <a:prstGeom prst="ellipse">
              <a:avLst/>
            </a:prstGeom>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14" name="Rectangle 13"/>
            <p:cNvSpPr/>
            <p:nvPr/>
          </p:nvSpPr>
          <p:spPr>
            <a:xfrm>
              <a:off x="1683170" y="1468593"/>
              <a:ext cx="527710" cy="769441"/>
            </a:xfrm>
            <a:prstGeom prst="rect">
              <a:avLst/>
            </a:prstGeom>
            <a:noFill/>
            <a:effectLst>
              <a:outerShdw blurRad="50800" dist="12700" dir="2700000" algn="tl" rotWithShape="0">
                <a:prstClr val="black">
                  <a:alpha val="40000"/>
                </a:prstClr>
              </a:outerShdw>
            </a:effectLst>
          </p:spPr>
          <p:txBody>
            <a:bodyPr wrap="none" lIns="91440" tIns="45720" rIns="91440" bIns="45720">
              <a:spAutoFit/>
            </a:bodyPr>
            <a:lstStyle/>
            <a:p>
              <a:pPr algn="ctr"/>
              <a:r>
                <a:rPr lang="en-US" sz="4400" b="1" spc="50" dirty="0">
                  <a:ln w="9525" cmpd="sng">
                    <a:solidFill>
                      <a:schemeClr val="accent1"/>
                    </a:solidFill>
                    <a:prstDash val="solid"/>
                  </a:ln>
                  <a:solidFill>
                    <a:srgbClr val="70AD47">
                      <a:tint val="1000"/>
                    </a:srgbClr>
                  </a:solidFill>
                  <a:effectLst>
                    <a:glow rad="38100">
                      <a:schemeClr val="accent1">
                        <a:alpha val="40000"/>
                      </a:schemeClr>
                    </a:glow>
                  </a:effectLst>
                </a:rPr>
                <a:t>R</a:t>
              </a:r>
            </a:p>
          </p:txBody>
        </p:sp>
      </p:grpSp>
      <p:cxnSp>
        <p:nvCxnSpPr>
          <p:cNvPr id="10" name="Straight Connector 9"/>
          <p:cNvCxnSpPr/>
          <p:nvPr/>
        </p:nvCxnSpPr>
        <p:spPr>
          <a:xfrm>
            <a:off x="472440" y="6629400"/>
            <a:ext cx="11247120" cy="0"/>
          </a:xfrm>
          <a:prstGeom prst="line">
            <a:avLst/>
          </a:prstGeom>
          <a:ln>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grpSp>
        <p:nvGrpSpPr>
          <p:cNvPr id="15" name="Group 14"/>
          <p:cNvGrpSpPr/>
          <p:nvPr/>
        </p:nvGrpSpPr>
        <p:grpSpPr>
          <a:xfrm>
            <a:off x="11064240" y="1188720"/>
            <a:ext cx="838565" cy="838565"/>
            <a:chOff x="2003721" y="2470291"/>
            <a:chExt cx="838565" cy="838565"/>
          </a:xfrm>
        </p:grpSpPr>
        <p:sp>
          <p:nvSpPr>
            <p:cNvPr id="16" name="Oval 15"/>
            <p:cNvSpPr/>
            <p:nvPr/>
          </p:nvSpPr>
          <p:spPr>
            <a:xfrm>
              <a:off x="2003721" y="2470291"/>
              <a:ext cx="838565" cy="838565"/>
            </a:xfrm>
            <a:prstGeom prst="ellipse">
              <a:avLst/>
            </a:prstGeom>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17" name="Rectangle 16"/>
            <p:cNvSpPr/>
            <p:nvPr/>
          </p:nvSpPr>
          <p:spPr>
            <a:xfrm>
              <a:off x="2150202" y="2498354"/>
              <a:ext cx="551754" cy="769441"/>
            </a:xfrm>
            <a:prstGeom prst="rect">
              <a:avLst/>
            </a:prstGeom>
            <a:noFill/>
            <a:effectLst>
              <a:outerShdw blurRad="50800" dist="12700" dir="2700000" algn="tl" rotWithShape="0">
                <a:prstClr val="black">
                  <a:alpha val="40000"/>
                </a:prstClr>
              </a:outerShdw>
            </a:effectLst>
          </p:spPr>
          <p:txBody>
            <a:bodyPr wrap="none" lIns="91440" tIns="45720" rIns="91440" bIns="45720">
              <a:spAutoFit/>
            </a:bodyPr>
            <a:lstStyle/>
            <a:p>
              <a:pPr algn="ctr"/>
              <a:r>
                <a:rPr lang="en-US" sz="4400" b="1" spc="50" dirty="0" smtClean="0">
                  <a:ln w="9525" cmpd="sng">
                    <a:solidFill>
                      <a:schemeClr val="accent1"/>
                    </a:solidFill>
                    <a:prstDash val="solid"/>
                  </a:ln>
                  <a:solidFill>
                    <a:srgbClr val="70AD47">
                      <a:tint val="1000"/>
                    </a:srgbClr>
                  </a:solidFill>
                  <a:effectLst>
                    <a:glow rad="38100">
                      <a:schemeClr val="accent1">
                        <a:alpha val="40000"/>
                      </a:schemeClr>
                    </a:glow>
                  </a:effectLst>
                </a:rPr>
                <a:t>U</a:t>
              </a:r>
              <a:endParaRPr lang="en-US" sz="4400" b="1"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grpSp>
      <p:sp>
        <p:nvSpPr>
          <p:cNvPr id="19" name="Rectangle 18"/>
          <p:cNvSpPr/>
          <p:nvPr/>
        </p:nvSpPr>
        <p:spPr>
          <a:xfrm>
            <a:off x="5711825" y="6364075"/>
            <a:ext cx="7971452" cy="215444"/>
          </a:xfrm>
          <a:prstGeom prst="rect">
            <a:avLst/>
          </a:prstGeom>
        </p:spPr>
        <p:txBody>
          <a:bodyPr wrap="square">
            <a:spAutoFit/>
          </a:bodyPr>
          <a:lstStyle/>
          <a:p>
            <a:r>
              <a:rPr lang="en-US" sz="800" dirty="0"/>
              <a:t>VandenBos, G. R. (Ed.). (2007). APA Dictionary of Psychology. Washington, DC, US: American Psychological Association.</a:t>
            </a:r>
          </a:p>
        </p:txBody>
      </p:sp>
    </p:spTree>
    <p:extLst>
      <p:ext uri="{BB962C8B-B14F-4D97-AF65-F5344CB8AC3E}">
        <p14:creationId xmlns:p14="http://schemas.microsoft.com/office/powerpoint/2010/main" val="403379747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a:spLocks noChangeAspect="1"/>
          </p:cNvSpPr>
          <p:nvPr/>
        </p:nvSpPr>
        <p:spPr>
          <a:xfrm>
            <a:off x="2011680" y="1824306"/>
            <a:ext cx="7994177" cy="2862322"/>
          </a:xfrm>
          <a:prstGeom prst="rect">
            <a:avLst/>
          </a:prstGeom>
          <a:noFill/>
        </p:spPr>
        <p:txBody>
          <a:bodyPr wrap="square" rtlCol="0">
            <a:spAutoFit/>
          </a:bodyPr>
          <a:lstStyle/>
          <a:p>
            <a:r>
              <a:rPr lang="en-CA" sz="2000" dirty="0">
                <a:solidFill>
                  <a:schemeClr val="bg1"/>
                </a:solidFill>
              </a:rPr>
              <a:t>A type of intelligence that involves the ability to process emotional information and use it in reasoning and other cognitive </a:t>
            </a:r>
            <a:r>
              <a:rPr lang="en-CA" sz="2000" dirty="0" smtClean="0">
                <a:solidFill>
                  <a:schemeClr val="bg1"/>
                </a:solidFill>
              </a:rPr>
              <a:t>activities.</a:t>
            </a:r>
          </a:p>
          <a:p>
            <a:endParaRPr lang="en-CA" sz="2000" dirty="0">
              <a:solidFill>
                <a:schemeClr val="bg1"/>
              </a:solidFill>
            </a:endParaRPr>
          </a:p>
          <a:p>
            <a:r>
              <a:rPr lang="en-CA" sz="2000" dirty="0" smtClean="0">
                <a:solidFill>
                  <a:schemeClr val="bg1"/>
                </a:solidFill>
              </a:rPr>
              <a:t>It </a:t>
            </a:r>
            <a:r>
              <a:rPr lang="en-CA" sz="2000" dirty="0">
                <a:solidFill>
                  <a:schemeClr val="bg1"/>
                </a:solidFill>
              </a:rPr>
              <a:t>comprises four abilities:  to </a:t>
            </a:r>
            <a:r>
              <a:rPr lang="en-CA" sz="2000" dirty="0">
                <a:solidFill>
                  <a:schemeClr val="accent2">
                    <a:lumMod val="75000"/>
                  </a:schemeClr>
                </a:solidFill>
              </a:rPr>
              <a:t>perceive and appraise </a:t>
            </a:r>
            <a:r>
              <a:rPr lang="en-CA" sz="2000" dirty="0">
                <a:solidFill>
                  <a:schemeClr val="bg1"/>
                </a:solidFill>
              </a:rPr>
              <a:t>emotions accurately; to </a:t>
            </a:r>
            <a:r>
              <a:rPr lang="en-CA" sz="2000" dirty="0">
                <a:solidFill>
                  <a:schemeClr val="accent2">
                    <a:lumMod val="75000"/>
                  </a:schemeClr>
                </a:solidFill>
              </a:rPr>
              <a:t>access and evoke </a:t>
            </a:r>
            <a:r>
              <a:rPr lang="en-CA" sz="2000" dirty="0">
                <a:solidFill>
                  <a:schemeClr val="bg1"/>
                </a:solidFill>
              </a:rPr>
              <a:t>emotions when they facilitate cognition; to </a:t>
            </a:r>
            <a:r>
              <a:rPr lang="en-CA" sz="2000" dirty="0">
                <a:solidFill>
                  <a:schemeClr val="accent2">
                    <a:lumMod val="75000"/>
                  </a:schemeClr>
                </a:solidFill>
              </a:rPr>
              <a:t>comprehend emotional language </a:t>
            </a:r>
            <a:r>
              <a:rPr lang="en-CA" sz="2000" dirty="0">
                <a:solidFill>
                  <a:schemeClr val="bg1"/>
                </a:solidFill>
              </a:rPr>
              <a:t>and make use of emotional information; and to </a:t>
            </a:r>
            <a:r>
              <a:rPr lang="en-CA" sz="2000" dirty="0">
                <a:solidFill>
                  <a:schemeClr val="accent2">
                    <a:lumMod val="75000"/>
                  </a:schemeClr>
                </a:solidFill>
              </a:rPr>
              <a:t>regulate one’s own and others’</a:t>
            </a:r>
            <a:r>
              <a:rPr lang="en-CA" sz="2000" dirty="0">
                <a:solidFill>
                  <a:schemeClr val="bg1"/>
                </a:solidFill>
              </a:rPr>
              <a:t> emotional to promote growth and well-being. </a:t>
            </a:r>
          </a:p>
        </p:txBody>
      </p:sp>
      <p:sp>
        <p:nvSpPr>
          <p:cNvPr id="3" name="Title 2"/>
          <p:cNvSpPr>
            <a:spLocks noGrp="1"/>
          </p:cNvSpPr>
          <p:nvPr>
            <p:ph type="title"/>
          </p:nvPr>
        </p:nvSpPr>
        <p:spPr/>
        <p:txBody>
          <a:bodyPr/>
          <a:lstStyle/>
          <a:p>
            <a:r>
              <a:rPr lang="en-US" dirty="0" smtClean="0"/>
              <a:t>Emotional Intelligence</a:t>
            </a:r>
            <a:endParaRPr lang="en-CA" dirty="0"/>
          </a:p>
        </p:txBody>
      </p:sp>
      <p:sp>
        <p:nvSpPr>
          <p:cNvPr id="4" name="TextBox 3"/>
          <p:cNvSpPr txBox="1"/>
          <p:nvPr/>
        </p:nvSpPr>
        <p:spPr>
          <a:xfrm>
            <a:off x="1086426" y="1911892"/>
            <a:ext cx="925253" cy="1862048"/>
          </a:xfrm>
          <a:prstGeom prst="rect">
            <a:avLst/>
          </a:prstGeom>
          <a:noFill/>
        </p:spPr>
        <p:txBody>
          <a:bodyPr wrap="none" rtlCol="0">
            <a:spAutoFit/>
          </a:bodyPr>
          <a:lstStyle/>
          <a:p>
            <a:r>
              <a:rPr lang="en-US" sz="11500" dirty="0" smtClean="0"/>
              <a:t>“</a:t>
            </a:r>
            <a:endParaRPr lang="en-CA" sz="11500" dirty="0"/>
          </a:p>
        </p:txBody>
      </p:sp>
      <p:sp>
        <p:nvSpPr>
          <p:cNvPr id="5" name="TextBox 4"/>
          <p:cNvSpPr txBox="1"/>
          <p:nvPr/>
        </p:nvSpPr>
        <p:spPr>
          <a:xfrm>
            <a:off x="10176932" y="2100888"/>
            <a:ext cx="780983" cy="1846659"/>
          </a:xfrm>
          <a:prstGeom prst="rect">
            <a:avLst/>
          </a:prstGeom>
          <a:noFill/>
        </p:spPr>
        <p:txBody>
          <a:bodyPr wrap="none" rtlCol="0">
            <a:spAutoFit/>
          </a:bodyPr>
          <a:lstStyle/>
          <a:p>
            <a:r>
              <a:rPr lang="en-US" sz="9600" dirty="0"/>
              <a:t>”</a:t>
            </a:r>
            <a:endParaRPr lang="en-CA" sz="9600" dirty="0"/>
          </a:p>
          <a:p>
            <a:endParaRPr lang="en-CA" dirty="0"/>
          </a:p>
        </p:txBody>
      </p:sp>
      <p:grpSp>
        <p:nvGrpSpPr>
          <p:cNvPr id="12" name="Group 11"/>
          <p:cNvGrpSpPr/>
          <p:nvPr/>
        </p:nvGrpSpPr>
        <p:grpSpPr>
          <a:xfrm>
            <a:off x="11064240" y="137160"/>
            <a:ext cx="838565" cy="838565"/>
            <a:chOff x="1523008" y="1464335"/>
            <a:chExt cx="838565" cy="838565"/>
          </a:xfrm>
        </p:grpSpPr>
        <p:sp>
          <p:nvSpPr>
            <p:cNvPr id="13" name="Oval 12"/>
            <p:cNvSpPr/>
            <p:nvPr/>
          </p:nvSpPr>
          <p:spPr>
            <a:xfrm>
              <a:off x="1523008" y="1464335"/>
              <a:ext cx="838565" cy="838565"/>
            </a:xfrm>
            <a:prstGeom prst="ellipse">
              <a:avLst/>
            </a:prstGeom>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14" name="Rectangle 13"/>
            <p:cNvSpPr/>
            <p:nvPr/>
          </p:nvSpPr>
          <p:spPr>
            <a:xfrm>
              <a:off x="1683170" y="1468593"/>
              <a:ext cx="527710" cy="769441"/>
            </a:xfrm>
            <a:prstGeom prst="rect">
              <a:avLst/>
            </a:prstGeom>
            <a:noFill/>
            <a:effectLst>
              <a:outerShdw blurRad="50800" dist="12700" dir="2700000" algn="tl" rotWithShape="0">
                <a:prstClr val="black">
                  <a:alpha val="40000"/>
                </a:prstClr>
              </a:outerShdw>
            </a:effectLst>
          </p:spPr>
          <p:txBody>
            <a:bodyPr wrap="none" lIns="91440" tIns="45720" rIns="91440" bIns="45720">
              <a:spAutoFit/>
            </a:bodyPr>
            <a:lstStyle/>
            <a:p>
              <a:pPr algn="ctr"/>
              <a:r>
                <a:rPr lang="en-US" sz="4400" b="1" spc="50" dirty="0">
                  <a:ln w="9525" cmpd="sng">
                    <a:solidFill>
                      <a:schemeClr val="accent1"/>
                    </a:solidFill>
                    <a:prstDash val="solid"/>
                  </a:ln>
                  <a:solidFill>
                    <a:srgbClr val="70AD47">
                      <a:tint val="1000"/>
                    </a:srgbClr>
                  </a:solidFill>
                  <a:effectLst>
                    <a:glow rad="38100">
                      <a:schemeClr val="accent1">
                        <a:alpha val="40000"/>
                      </a:schemeClr>
                    </a:glow>
                  </a:effectLst>
                </a:rPr>
                <a:t>R</a:t>
              </a:r>
            </a:p>
          </p:txBody>
        </p:sp>
      </p:grpSp>
      <p:cxnSp>
        <p:nvCxnSpPr>
          <p:cNvPr id="10" name="Straight Connector 9"/>
          <p:cNvCxnSpPr/>
          <p:nvPr/>
        </p:nvCxnSpPr>
        <p:spPr>
          <a:xfrm>
            <a:off x="472440" y="6629400"/>
            <a:ext cx="11247120" cy="0"/>
          </a:xfrm>
          <a:prstGeom prst="line">
            <a:avLst/>
          </a:prstGeom>
          <a:ln>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grpSp>
        <p:nvGrpSpPr>
          <p:cNvPr id="15" name="Group 14"/>
          <p:cNvGrpSpPr/>
          <p:nvPr/>
        </p:nvGrpSpPr>
        <p:grpSpPr>
          <a:xfrm>
            <a:off x="11064240" y="1188720"/>
            <a:ext cx="838565" cy="838565"/>
            <a:chOff x="2003721" y="2470291"/>
            <a:chExt cx="838565" cy="838565"/>
          </a:xfrm>
        </p:grpSpPr>
        <p:sp>
          <p:nvSpPr>
            <p:cNvPr id="16" name="Oval 15"/>
            <p:cNvSpPr/>
            <p:nvPr/>
          </p:nvSpPr>
          <p:spPr>
            <a:xfrm>
              <a:off x="2003721" y="2470291"/>
              <a:ext cx="838565" cy="838565"/>
            </a:xfrm>
            <a:prstGeom prst="ellipse">
              <a:avLst/>
            </a:prstGeom>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17" name="Rectangle 16"/>
            <p:cNvSpPr/>
            <p:nvPr/>
          </p:nvSpPr>
          <p:spPr>
            <a:xfrm>
              <a:off x="2150202" y="2498354"/>
              <a:ext cx="551754" cy="769441"/>
            </a:xfrm>
            <a:prstGeom prst="rect">
              <a:avLst/>
            </a:prstGeom>
            <a:noFill/>
            <a:effectLst>
              <a:outerShdw blurRad="50800" dist="12700" dir="2700000" algn="tl" rotWithShape="0">
                <a:prstClr val="black">
                  <a:alpha val="40000"/>
                </a:prstClr>
              </a:outerShdw>
            </a:effectLst>
          </p:spPr>
          <p:txBody>
            <a:bodyPr wrap="none" lIns="91440" tIns="45720" rIns="91440" bIns="45720">
              <a:spAutoFit/>
            </a:bodyPr>
            <a:lstStyle/>
            <a:p>
              <a:pPr algn="ctr"/>
              <a:r>
                <a:rPr lang="en-US" sz="4400" b="1" spc="50" dirty="0" smtClean="0">
                  <a:ln w="9525" cmpd="sng">
                    <a:solidFill>
                      <a:schemeClr val="accent1"/>
                    </a:solidFill>
                    <a:prstDash val="solid"/>
                  </a:ln>
                  <a:solidFill>
                    <a:srgbClr val="70AD47">
                      <a:tint val="1000"/>
                    </a:srgbClr>
                  </a:solidFill>
                  <a:effectLst>
                    <a:glow rad="38100">
                      <a:schemeClr val="accent1">
                        <a:alpha val="40000"/>
                      </a:schemeClr>
                    </a:glow>
                  </a:effectLst>
                </a:rPr>
                <a:t>U</a:t>
              </a:r>
              <a:endParaRPr lang="en-US" sz="4400" b="1"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grpSp>
      <p:sp>
        <p:nvSpPr>
          <p:cNvPr id="19" name="Rectangle 18"/>
          <p:cNvSpPr/>
          <p:nvPr/>
        </p:nvSpPr>
        <p:spPr>
          <a:xfrm>
            <a:off x="5711825" y="6364075"/>
            <a:ext cx="7971452" cy="215444"/>
          </a:xfrm>
          <a:prstGeom prst="rect">
            <a:avLst/>
          </a:prstGeom>
        </p:spPr>
        <p:txBody>
          <a:bodyPr wrap="square">
            <a:spAutoFit/>
          </a:bodyPr>
          <a:lstStyle/>
          <a:p>
            <a:r>
              <a:rPr lang="en-US" sz="800" dirty="0"/>
              <a:t>VandenBos, G. R. (Ed.). (2007). APA Dictionary of Psychology. Washington, DC, US: American Psychological Association.</a:t>
            </a:r>
          </a:p>
        </p:txBody>
      </p:sp>
    </p:spTree>
    <p:extLst>
      <p:ext uri="{BB962C8B-B14F-4D97-AF65-F5344CB8AC3E}">
        <p14:creationId xmlns:p14="http://schemas.microsoft.com/office/powerpoint/2010/main" val="55565013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Emotional </a:t>
            </a:r>
            <a:r>
              <a:rPr lang="en-US" dirty="0" err="1" smtClean="0"/>
              <a:t>Labour</a:t>
            </a:r>
            <a:r>
              <a:rPr lang="en-US" dirty="0" smtClean="0"/>
              <a:t> / Emotional Intelligence</a:t>
            </a:r>
            <a:endParaRPr lang="en-CA" dirty="0"/>
          </a:p>
        </p:txBody>
      </p:sp>
      <p:sp>
        <p:nvSpPr>
          <p:cNvPr id="4" name="Rectangle 3"/>
          <p:cNvSpPr/>
          <p:nvPr/>
        </p:nvSpPr>
        <p:spPr>
          <a:xfrm>
            <a:off x="2438400" y="2103120"/>
            <a:ext cx="7315200" cy="1200329"/>
          </a:xfrm>
          <a:prstGeom prst="rect">
            <a:avLst/>
          </a:prstGeom>
        </p:spPr>
        <p:txBody>
          <a:bodyPr wrap="square">
            <a:spAutoFit/>
          </a:bodyPr>
          <a:lstStyle/>
          <a:p>
            <a:pPr algn="ctr"/>
            <a:r>
              <a:rPr lang="en-CA" sz="2400" dirty="0" smtClean="0">
                <a:solidFill>
                  <a:schemeClr val="bg1"/>
                </a:solidFill>
              </a:rPr>
              <a:t>Apply emotional labour, emotional intelligence, and empathy to the characters in the examples we have </a:t>
            </a:r>
            <a:r>
              <a:rPr lang="en-CA" sz="2400" dirty="0" smtClean="0">
                <a:solidFill>
                  <a:schemeClr val="bg1"/>
                </a:solidFill>
              </a:rPr>
              <a:t>seen</a:t>
            </a:r>
            <a:endParaRPr lang="en-CA" sz="2400" dirty="0">
              <a:solidFill>
                <a:schemeClr val="bg1"/>
              </a:solidFill>
            </a:endParaRPr>
          </a:p>
        </p:txBody>
      </p:sp>
      <p:grpSp>
        <p:nvGrpSpPr>
          <p:cNvPr id="5" name="Group 4"/>
          <p:cNvGrpSpPr/>
          <p:nvPr/>
        </p:nvGrpSpPr>
        <p:grpSpPr>
          <a:xfrm>
            <a:off x="11244266" y="1199838"/>
            <a:ext cx="843540" cy="838565"/>
            <a:chOff x="2003721" y="4482204"/>
            <a:chExt cx="843540" cy="838565"/>
          </a:xfrm>
        </p:grpSpPr>
        <p:sp>
          <p:nvSpPr>
            <p:cNvPr id="6" name="Oval 5"/>
            <p:cNvSpPr/>
            <p:nvPr/>
          </p:nvSpPr>
          <p:spPr>
            <a:xfrm>
              <a:off x="2003721" y="4482204"/>
              <a:ext cx="838565" cy="838565"/>
            </a:xfrm>
            <a:prstGeom prst="ellipse">
              <a:avLst/>
            </a:prstGeom>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7" name="Rectangle 6"/>
            <p:cNvSpPr/>
            <p:nvPr/>
          </p:nvSpPr>
          <p:spPr>
            <a:xfrm>
              <a:off x="2031012" y="4530872"/>
              <a:ext cx="816249" cy="646331"/>
            </a:xfrm>
            <a:prstGeom prst="rect">
              <a:avLst/>
            </a:prstGeom>
            <a:noFill/>
            <a:effectLst>
              <a:outerShdw blurRad="50800" dist="12700" dir="2700000" algn="tl" rotWithShape="0">
                <a:prstClr val="black">
                  <a:alpha val="40000"/>
                </a:prstClr>
              </a:outerShdw>
            </a:effectLst>
          </p:spPr>
          <p:txBody>
            <a:bodyPr wrap="none" lIns="91440" tIns="45720" rIns="91440" bIns="45720">
              <a:spAutoFit/>
            </a:bodyPr>
            <a:lstStyle/>
            <a:p>
              <a:pPr algn="ctr"/>
              <a:r>
                <a:rPr lang="en-US" sz="3600" b="1" spc="50" dirty="0" smtClean="0">
                  <a:ln w="9525" cmpd="sng">
                    <a:solidFill>
                      <a:schemeClr val="accent1"/>
                    </a:solidFill>
                    <a:prstDash val="solid"/>
                  </a:ln>
                  <a:solidFill>
                    <a:srgbClr val="70AD47">
                      <a:tint val="1000"/>
                    </a:srgbClr>
                  </a:solidFill>
                  <a:effectLst>
                    <a:glow rad="38100">
                      <a:schemeClr val="accent1">
                        <a:alpha val="40000"/>
                      </a:schemeClr>
                    </a:glow>
                  </a:effectLst>
                </a:rPr>
                <a:t>An</a:t>
              </a:r>
              <a:endParaRPr lang="en-US" sz="3600" b="1"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grpSp>
      <p:grpSp>
        <p:nvGrpSpPr>
          <p:cNvPr id="8" name="Group 7"/>
          <p:cNvGrpSpPr/>
          <p:nvPr/>
        </p:nvGrpSpPr>
        <p:grpSpPr>
          <a:xfrm>
            <a:off x="10230265" y="1199838"/>
            <a:ext cx="855886" cy="838565"/>
            <a:chOff x="2151261" y="3476248"/>
            <a:chExt cx="855886" cy="838565"/>
          </a:xfrm>
        </p:grpSpPr>
        <p:sp>
          <p:nvSpPr>
            <p:cNvPr id="9" name="Oval 8"/>
            <p:cNvSpPr/>
            <p:nvPr/>
          </p:nvSpPr>
          <p:spPr>
            <a:xfrm>
              <a:off x="2151261" y="3476248"/>
              <a:ext cx="838565" cy="838565"/>
            </a:xfrm>
            <a:prstGeom prst="ellipse">
              <a:avLst/>
            </a:prstGeom>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10" name="Rectangle 9"/>
            <p:cNvSpPr/>
            <p:nvPr/>
          </p:nvSpPr>
          <p:spPr>
            <a:xfrm>
              <a:off x="2163647" y="3526982"/>
              <a:ext cx="843500" cy="646331"/>
            </a:xfrm>
            <a:prstGeom prst="rect">
              <a:avLst/>
            </a:prstGeom>
            <a:noFill/>
            <a:effectLst>
              <a:outerShdw blurRad="50800" dist="12700" dir="2700000" algn="tl" rotWithShape="0">
                <a:prstClr val="black">
                  <a:alpha val="40000"/>
                </a:prstClr>
              </a:outerShdw>
            </a:effectLst>
          </p:spPr>
          <p:txBody>
            <a:bodyPr wrap="none" lIns="91440" tIns="45720" rIns="91440" bIns="45720">
              <a:spAutoFit/>
            </a:bodyPr>
            <a:lstStyle/>
            <a:p>
              <a:pPr algn="ctr"/>
              <a:r>
                <a:rPr lang="en-US" sz="3600" b="1" spc="50" dirty="0" err="1" smtClean="0">
                  <a:ln w="9525" cmpd="sng">
                    <a:solidFill>
                      <a:schemeClr val="accent1"/>
                    </a:solidFill>
                    <a:prstDash val="solid"/>
                  </a:ln>
                  <a:solidFill>
                    <a:srgbClr val="70AD47">
                      <a:tint val="1000"/>
                    </a:srgbClr>
                  </a:solidFill>
                  <a:effectLst>
                    <a:glow rad="38100">
                      <a:schemeClr val="accent1">
                        <a:alpha val="40000"/>
                      </a:schemeClr>
                    </a:glow>
                  </a:effectLst>
                </a:rPr>
                <a:t>Ap</a:t>
              </a:r>
              <a:endParaRPr lang="en-US" sz="3600" b="1"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grpSp>
    </p:spTree>
    <p:extLst>
      <p:ext uri="{BB962C8B-B14F-4D97-AF65-F5344CB8AC3E}">
        <p14:creationId xmlns:p14="http://schemas.microsoft.com/office/powerpoint/2010/main" val="331991930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5"/>
          <p:cNvSpPr/>
          <p:nvPr/>
        </p:nvSpPr>
        <p:spPr>
          <a:xfrm>
            <a:off x="4914750" y="2261055"/>
            <a:ext cx="2362500" cy="720000"/>
          </a:xfrm>
          <a:custGeom>
            <a:avLst/>
            <a:gdLst>
              <a:gd name="connsiteX0" fmla="*/ 0 w 2362500"/>
              <a:gd name="connsiteY0" fmla="*/ 0 h 720000"/>
              <a:gd name="connsiteX1" fmla="*/ 2362500 w 2362500"/>
              <a:gd name="connsiteY1" fmla="*/ 0 h 720000"/>
              <a:gd name="connsiteX2" fmla="*/ 2362500 w 2362500"/>
              <a:gd name="connsiteY2" fmla="*/ 720000 h 720000"/>
              <a:gd name="connsiteX3" fmla="*/ 0 w 2362500"/>
              <a:gd name="connsiteY3" fmla="*/ 720000 h 720000"/>
              <a:gd name="connsiteX4" fmla="*/ 0 w 236250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2500" h="720000">
                <a:moveTo>
                  <a:pt x="0" y="0"/>
                </a:moveTo>
                <a:lnTo>
                  <a:pt x="2362500" y="0"/>
                </a:lnTo>
                <a:lnTo>
                  <a:pt x="236250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lvl="0" algn="ctr" defTabSz="1333500">
              <a:lnSpc>
                <a:spcPct val="100000"/>
              </a:lnSpc>
              <a:spcBef>
                <a:spcPct val="0"/>
              </a:spcBef>
              <a:spcAft>
                <a:spcPct val="35000"/>
              </a:spcAft>
              <a:defRPr cap="all"/>
            </a:pPr>
            <a:r>
              <a:rPr lang="en-US" sz="2400" kern="1200" dirty="0" smtClean="0"/>
              <a:t>Content</a:t>
            </a:r>
            <a:endParaRPr lang="en-US" sz="2400" kern="1200" dirty="0"/>
          </a:p>
        </p:txBody>
      </p:sp>
      <p:grpSp>
        <p:nvGrpSpPr>
          <p:cNvPr id="13" name="Group 12"/>
          <p:cNvGrpSpPr>
            <a:grpSpLocks noChangeAspect="1"/>
          </p:cNvGrpSpPr>
          <p:nvPr/>
        </p:nvGrpSpPr>
        <p:grpSpPr>
          <a:xfrm>
            <a:off x="5428174" y="1310952"/>
            <a:ext cx="1335653" cy="886529"/>
            <a:chOff x="3622424" y="1628539"/>
            <a:chExt cx="2171213" cy="1441125"/>
          </a:xfrm>
        </p:grpSpPr>
        <p:sp>
          <p:nvSpPr>
            <p:cNvPr id="4" name="Rectangular Callout 3"/>
            <p:cNvSpPr/>
            <p:nvPr/>
          </p:nvSpPr>
          <p:spPr>
            <a:xfrm>
              <a:off x="3622424" y="1628539"/>
              <a:ext cx="2171213" cy="1441125"/>
            </a:xfrm>
            <a:prstGeom prst="wedgeRectCallout">
              <a:avLst/>
            </a:prstGeom>
          </p:spPr>
          <p:style>
            <a:lnRef idx="0">
              <a:schemeClr val="lt1">
                <a:alpha val="0"/>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p:style>
        </p:sp>
        <p:sp>
          <p:nvSpPr>
            <p:cNvPr id="12" name="Rectangle 11" descr="Light Bulb and Gear"/>
            <p:cNvSpPr/>
            <p:nvPr/>
          </p:nvSpPr>
          <p:spPr>
            <a:xfrm>
              <a:off x="4387990" y="2029061"/>
              <a:ext cx="640080" cy="640080"/>
            </a:xfrm>
            <a:prstGeom prst="rect">
              <a:avLst/>
            </a:prstGeom>
            <a:blipFill>
              <a:blip r:embed="rId2">
                <a:extLst>
                  <a:ext uri="{28A0092B-C50C-407E-A947-70E740481C1C}">
                    <a14:useLocalDpi xmlns:a14="http://schemas.microsoft.com/office/drawing/2010/main" val="0"/>
                  </a:ext>
                  <a:ext uri="{96DAC541-7B7A-43D3-8B79-37D633B846F1}">
                    <asvg:svgBlip xmlns:lc="http://schemas.openxmlformats.org/drawingml/2006/lockedCanvas" xmlns="" xmlns:asvg="http://schemas.microsoft.com/office/drawing/2016/SVG/main" xmlns:dgm="http://schemas.openxmlformats.org/drawingml/2006/diagram" r:embed="rId5"/>
                  </a:ext>
                </a:extLst>
              </a:blip>
              <a:stretch>
                <a:fillRect/>
              </a:stretch>
            </a:blipFill>
          </p:spPr>
          <p:style>
            <a:lnRef idx="2">
              <a:schemeClr val="lt1">
                <a:alpha val="0"/>
                <a:hueOff val="0"/>
                <a:satOff val="0"/>
                <a:lumOff val="0"/>
                <a:alphaOff val="0"/>
              </a:schemeClr>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grpSp>
      <p:sp>
        <p:nvSpPr>
          <p:cNvPr id="16" name="Title 1">
            <a:extLst>
              <a:ext uri="{FF2B5EF4-FFF2-40B4-BE49-F238E27FC236}">
                <a16:creationId xmlns:a16="http://schemas.microsoft.com/office/drawing/2014/main" id="{23F6D5E8-15CF-4755-910B-1B5A1E777357}"/>
              </a:ext>
            </a:extLst>
          </p:cNvPr>
          <p:cNvSpPr>
            <a:spLocks noGrp="1"/>
          </p:cNvSpPr>
          <p:nvPr>
            <p:ph type="title"/>
          </p:nvPr>
        </p:nvSpPr>
        <p:spPr>
          <a:xfrm>
            <a:off x="0" y="-58189"/>
            <a:ext cx="12192000" cy="945567"/>
          </a:xfrm>
        </p:spPr>
        <p:txBody>
          <a:bodyPr>
            <a:normAutofit/>
          </a:bodyPr>
          <a:lstStyle/>
          <a:p>
            <a:pPr algn="ctr"/>
            <a:r>
              <a:rPr lang="en-US" dirty="0" smtClean="0"/>
              <a:t>Emotions, Moods, &amp; Attitudes</a:t>
            </a:r>
            <a:endParaRPr lang="en-US" dirty="0"/>
          </a:p>
        </p:txBody>
      </p:sp>
      <p:sp>
        <p:nvSpPr>
          <p:cNvPr id="15" name="TextBox 14"/>
          <p:cNvSpPr txBox="1">
            <a:spLocks noChangeAspect="1"/>
          </p:cNvSpPr>
          <p:nvPr/>
        </p:nvSpPr>
        <p:spPr>
          <a:xfrm>
            <a:off x="2203508" y="2974127"/>
            <a:ext cx="3672495" cy="2616101"/>
          </a:xfrm>
          <a:prstGeom prst="rect">
            <a:avLst/>
          </a:prstGeom>
          <a:noFill/>
        </p:spPr>
        <p:txBody>
          <a:bodyPr wrap="square" rtlCol="0">
            <a:spAutoFit/>
          </a:bodyPr>
          <a:lstStyle/>
          <a:p>
            <a:r>
              <a:rPr lang="en-CA" dirty="0" smtClean="0">
                <a:solidFill>
                  <a:schemeClr val="bg1"/>
                </a:solidFill>
              </a:rPr>
              <a:t>Emotions Moods Attitudes</a:t>
            </a:r>
          </a:p>
          <a:p>
            <a:r>
              <a:rPr lang="en-CA" dirty="0">
                <a:solidFill>
                  <a:schemeClr val="bg1"/>
                </a:solidFill>
              </a:rPr>
              <a:t>	</a:t>
            </a:r>
            <a:r>
              <a:rPr lang="en-CA" dirty="0" smtClean="0">
                <a:solidFill>
                  <a:schemeClr val="bg1"/>
                </a:solidFill>
              </a:rPr>
              <a:t>Affect</a:t>
            </a:r>
            <a:endParaRPr lang="en-CA" dirty="0" smtClean="0">
              <a:solidFill>
                <a:schemeClr val="bg1"/>
              </a:solidFill>
            </a:endParaRPr>
          </a:p>
          <a:p>
            <a:r>
              <a:rPr lang="en-US" dirty="0" smtClean="0">
                <a:solidFill>
                  <a:schemeClr val="bg1"/>
                </a:solidFill>
              </a:rPr>
              <a:t>	Emotion</a:t>
            </a:r>
            <a:endParaRPr lang="en-US" dirty="0" smtClean="0">
              <a:solidFill>
                <a:schemeClr val="bg1"/>
              </a:solidFill>
            </a:endParaRPr>
          </a:p>
          <a:p>
            <a:r>
              <a:rPr lang="en-US" dirty="0">
                <a:solidFill>
                  <a:schemeClr val="bg1"/>
                </a:solidFill>
              </a:rPr>
              <a:t>	</a:t>
            </a:r>
            <a:r>
              <a:rPr lang="en-US" dirty="0" smtClean="0">
                <a:solidFill>
                  <a:schemeClr val="bg1"/>
                </a:solidFill>
              </a:rPr>
              <a:t>	</a:t>
            </a:r>
            <a:endParaRPr lang="en-US" dirty="0">
              <a:solidFill>
                <a:schemeClr val="bg1"/>
              </a:solidFill>
            </a:endParaRPr>
          </a:p>
          <a:p>
            <a:r>
              <a:rPr lang="en-US" dirty="0" smtClean="0">
                <a:solidFill>
                  <a:schemeClr val="bg1"/>
                </a:solidFill>
              </a:rPr>
              <a:t>Circumplex of Emotions</a:t>
            </a:r>
          </a:p>
          <a:p>
            <a:endParaRPr lang="en-US" dirty="0" smtClean="0">
              <a:solidFill>
                <a:schemeClr val="bg1"/>
              </a:solidFill>
            </a:endParaRPr>
          </a:p>
          <a:p>
            <a:r>
              <a:rPr lang="en-US" dirty="0" smtClean="0">
                <a:solidFill>
                  <a:schemeClr val="bg1"/>
                </a:solidFill>
              </a:rPr>
              <a:t>Stimulus, cognition, and behaviour	</a:t>
            </a:r>
            <a:r>
              <a:rPr lang="en-US" dirty="0">
                <a:solidFill>
                  <a:schemeClr val="bg1"/>
                </a:solidFill>
              </a:rPr>
              <a:t>	</a:t>
            </a:r>
            <a:r>
              <a:rPr lang="en-US" dirty="0" smtClean="0">
                <a:solidFill>
                  <a:schemeClr val="bg1"/>
                </a:solidFill>
              </a:rPr>
              <a:t>	</a:t>
            </a:r>
            <a:endParaRPr lang="en-CA" dirty="0" smtClean="0">
              <a:solidFill>
                <a:schemeClr val="bg1"/>
              </a:solidFill>
            </a:endParaRPr>
          </a:p>
          <a:p>
            <a:endParaRPr lang="en-CA" sz="2000" dirty="0" smtClean="0">
              <a:solidFill>
                <a:schemeClr val="bg1"/>
              </a:solidFill>
            </a:endParaRPr>
          </a:p>
        </p:txBody>
      </p:sp>
      <p:sp>
        <p:nvSpPr>
          <p:cNvPr id="8" name="TextBox 7"/>
          <p:cNvSpPr txBox="1">
            <a:spLocks noChangeAspect="1"/>
          </p:cNvSpPr>
          <p:nvPr/>
        </p:nvSpPr>
        <p:spPr>
          <a:xfrm>
            <a:off x="7020075" y="2974127"/>
            <a:ext cx="3237494" cy="2893100"/>
          </a:xfrm>
          <a:prstGeom prst="rect">
            <a:avLst/>
          </a:prstGeom>
          <a:noFill/>
        </p:spPr>
        <p:txBody>
          <a:bodyPr wrap="square" rtlCol="0">
            <a:spAutoFit/>
          </a:bodyPr>
          <a:lstStyle/>
          <a:p>
            <a:r>
              <a:rPr lang="en-US" dirty="0" smtClean="0">
                <a:solidFill>
                  <a:schemeClr val="bg1"/>
                </a:solidFill>
              </a:rPr>
              <a:t>Mood</a:t>
            </a:r>
          </a:p>
          <a:p>
            <a:endParaRPr lang="en-US" dirty="0">
              <a:solidFill>
                <a:schemeClr val="bg1"/>
              </a:solidFill>
            </a:endParaRPr>
          </a:p>
          <a:p>
            <a:r>
              <a:rPr lang="en-US" dirty="0" smtClean="0">
                <a:solidFill>
                  <a:schemeClr val="bg1"/>
                </a:solidFill>
              </a:rPr>
              <a:t>Attitude</a:t>
            </a:r>
          </a:p>
          <a:p>
            <a:endParaRPr lang="en-US" dirty="0">
              <a:solidFill>
                <a:schemeClr val="bg1"/>
              </a:solidFill>
            </a:endParaRPr>
          </a:p>
          <a:p>
            <a:r>
              <a:rPr lang="en-US" dirty="0" smtClean="0">
                <a:solidFill>
                  <a:schemeClr val="bg1"/>
                </a:solidFill>
              </a:rPr>
              <a:t>Emotional Labour</a:t>
            </a:r>
          </a:p>
          <a:p>
            <a:endParaRPr lang="en-US" dirty="0">
              <a:solidFill>
                <a:schemeClr val="bg1"/>
              </a:solidFill>
            </a:endParaRPr>
          </a:p>
          <a:p>
            <a:r>
              <a:rPr lang="en-US" dirty="0" smtClean="0">
                <a:solidFill>
                  <a:schemeClr val="bg1"/>
                </a:solidFill>
              </a:rPr>
              <a:t>Emotional Intelligence</a:t>
            </a:r>
          </a:p>
          <a:p>
            <a:endParaRPr lang="en-US" dirty="0">
              <a:solidFill>
                <a:schemeClr val="bg1"/>
              </a:solidFill>
            </a:endParaRPr>
          </a:p>
          <a:p>
            <a:r>
              <a:rPr lang="en-US" dirty="0" smtClean="0">
                <a:solidFill>
                  <a:schemeClr val="bg1"/>
                </a:solidFill>
              </a:rPr>
              <a:t>Empathy	</a:t>
            </a:r>
            <a:endParaRPr lang="en-CA" dirty="0" smtClean="0">
              <a:solidFill>
                <a:schemeClr val="bg1"/>
              </a:solidFill>
            </a:endParaRPr>
          </a:p>
          <a:p>
            <a:endParaRPr lang="en-CA" sz="2000" dirty="0" smtClean="0">
              <a:solidFill>
                <a:schemeClr val="bg1"/>
              </a:solidFill>
            </a:endParaRPr>
          </a:p>
        </p:txBody>
      </p:sp>
    </p:spTree>
    <p:extLst>
      <p:ext uri="{BB962C8B-B14F-4D97-AF65-F5344CB8AC3E}">
        <p14:creationId xmlns:p14="http://schemas.microsoft.com/office/powerpoint/2010/main" val="318046932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a:spLocks noChangeAspect="1"/>
          </p:cNvSpPr>
          <p:nvPr/>
        </p:nvSpPr>
        <p:spPr>
          <a:xfrm>
            <a:off x="2011680" y="1824306"/>
            <a:ext cx="7994177" cy="3477875"/>
          </a:xfrm>
          <a:prstGeom prst="rect">
            <a:avLst/>
          </a:prstGeom>
          <a:noFill/>
        </p:spPr>
        <p:txBody>
          <a:bodyPr wrap="square" rtlCol="0">
            <a:spAutoFit/>
          </a:bodyPr>
          <a:lstStyle/>
          <a:p>
            <a:r>
              <a:rPr lang="en-CA" sz="2000" dirty="0">
                <a:solidFill>
                  <a:schemeClr val="bg1"/>
                </a:solidFill>
              </a:rPr>
              <a:t>Understanding a person from his or her frame of reference rather than one’s own, so that </a:t>
            </a:r>
            <a:r>
              <a:rPr lang="en-CA" sz="2000" dirty="0">
                <a:solidFill>
                  <a:schemeClr val="accent2">
                    <a:lumMod val="75000"/>
                  </a:schemeClr>
                </a:solidFill>
              </a:rPr>
              <a:t>one vicariously experiences the person’s feelings, perceptions, and thoughts</a:t>
            </a:r>
            <a:r>
              <a:rPr lang="en-CA" sz="2000" dirty="0">
                <a:solidFill>
                  <a:schemeClr val="bg1"/>
                </a:solidFill>
              </a:rPr>
              <a:t>.  </a:t>
            </a:r>
            <a:endParaRPr lang="en-CA" sz="2000" dirty="0" smtClean="0">
              <a:solidFill>
                <a:schemeClr val="bg1"/>
              </a:solidFill>
            </a:endParaRPr>
          </a:p>
          <a:p>
            <a:endParaRPr lang="en-CA" sz="2000" dirty="0">
              <a:solidFill>
                <a:schemeClr val="bg1"/>
              </a:solidFill>
            </a:endParaRPr>
          </a:p>
          <a:p>
            <a:r>
              <a:rPr lang="en-CA" sz="2000" dirty="0" smtClean="0">
                <a:solidFill>
                  <a:schemeClr val="bg1"/>
                </a:solidFill>
              </a:rPr>
              <a:t>Empathy </a:t>
            </a:r>
            <a:r>
              <a:rPr lang="en-CA" sz="2000" dirty="0">
                <a:solidFill>
                  <a:schemeClr val="bg1"/>
                </a:solidFill>
              </a:rPr>
              <a:t>does not, of itself, entail motivation to be of assistance, although it may turn into sympathy or personal distress, which may result in action.  </a:t>
            </a:r>
            <a:endParaRPr lang="en-CA" sz="2000" dirty="0" smtClean="0">
              <a:solidFill>
                <a:schemeClr val="bg1"/>
              </a:solidFill>
            </a:endParaRPr>
          </a:p>
          <a:p>
            <a:endParaRPr lang="en-CA" sz="2000" dirty="0">
              <a:solidFill>
                <a:schemeClr val="bg1"/>
              </a:solidFill>
            </a:endParaRPr>
          </a:p>
          <a:p>
            <a:r>
              <a:rPr lang="en-CA" sz="2000" dirty="0" smtClean="0">
                <a:solidFill>
                  <a:schemeClr val="bg1"/>
                </a:solidFill>
              </a:rPr>
              <a:t>In </a:t>
            </a:r>
            <a:r>
              <a:rPr lang="en-CA" sz="2000" dirty="0">
                <a:solidFill>
                  <a:schemeClr val="bg1"/>
                </a:solidFill>
              </a:rPr>
              <a:t>psychotherapy, therapist empathy for the client can be a path to comprehension of the client’s cognitions, affects, or behaviours.</a:t>
            </a:r>
          </a:p>
        </p:txBody>
      </p:sp>
      <p:sp>
        <p:nvSpPr>
          <p:cNvPr id="3" name="Title 2"/>
          <p:cNvSpPr>
            <a:spLocks noGrp="1"/>
          </p:cNvSpPr>
          <p:nvPr>
            <p:ph type="title"/>
          </p:nvPr>
        </p:nvSpPr>
        <p:spPr/>
        <p:txBody>
          <a:bodyPr/>
          <a:lstStyle/>
          <a:p>
            <a:r>
              <a:rPr lang="en-US" dirty="0" smtClean="0"/>
              <a:t>Empathy</a:t>
            </a:r>
            <a:endParaRPr lang="en-CA" dirty="0"/>
          </a:p>
        </p:txBody>
      </p:sp>
      <p:sp>
        <p:nvSpPr>
          <p:cNvPr id="4" name="TextBox 3"/>
          <p:cNvSpPr txBox="1"/>
          <p:nvPr/>
        </p:nvSpPr>
        <p:spPr>
          <a:xfrm>
            <a:off x="1086426" y="1911892"/>
            <a:ext cx="925253" cy="1862048"/>
          </a:xfrm>
          <a:prstGeom prst="rect">
            <a:avLst/>
          </a:prstGeom>
          <a:noFill/>
        </p:spPr>
        <p:txBody>
          <a:bodyPr wrap="none" rtlCol="0">
            <a:spAutoFit/>
          </a:bodyPr>
          <a:lstStyle/>
          <a:p>
            <a:r>
              <a:rPr lang="en-US" sz="11500" dirty="0" smtClean="0"/>
              <a:t>“</a:t>
            </a:r>
            <a:endParaRPr lang="en-CA" sz="11500" dirty="0"/>
          </a:p>
        </p:txBody>
      </p:sp>
      <p:sp>
        <p:nvSpPr>
          <p:cNvPr id="5" name="TextBox 4"/>
          <p:cNvSpPr txBox="1"/>
          <p:nvPr/>
        </p:nvSpPr>
        <p:spPr>
          <a:xfrm>
            <a:off x="10176932" y="2100888"/>
            <a:ext cx="780983" cy="1846659"/>
          </a:xfrm>
          <a:prstGeom prst="rect">
            <a:avLst/>
          </a:prstGeom>
          <a:noFill/>
        </p:spPr>
        <p:txBody>
          <a:bodyPr wrap="none" rtlCol="0">
            <a:spAutoFit/>
          </a:bodyPr>
          <a:lstStyle/>
          <a:p>
            <a:r>
              <a:rPr lang="en-US" sz="9600" dirty="0"/>
              <a:t>”</a:t>
            </a:r>
            <a:endParaRPr lang="en-CA" sz="9600" dirty="0"/>
          </a:p>
          <a:p>
            <a:endParaRPr lang="en-CA" dirty="0"/>
          </a:p>
        </p:txBody>
      </p:sp>
      <p:grpSp>
        <p:nvGrpSpPr>
          <p:cNvPr id="12" name="Group 11"/>
          <p:cNvGrpSpPr/>
          <p:nvPr/>
        </p:nvGrpSpPr>
        <p:grpSpPr>
          <a:xfrm>
            <a:off x="11064240" y="137160"/>
            <a:ext cx="838565" cy="838565"/>
            <a:chOff x="1523008" y="1464335"/>
            <a:chExt cx="838565" cy="838565"/>
          </a:xfrm>
        </p:grpSpPr>
        <p:sp>
          <p:nvSpPr>
            <p:cNvPr id="13" name="Oval 12"/>
            <p:cNvSpPr/>
            <p:nvPr/>
          </p:nvSpPr>
          <p:spPr>
            <a:xfrm>
              <a:off x="1523008" y="1464335"/>
              <a:ext cx="838565" cy="838565"/>
            </a:xfrm>
            <a:prstGeom prst="ellipse">
              <a:avLst/>
            </a:prstGeom>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14" name="Rectangle 13"/>
            <p:cNvSpPr/>
            <p:nvPr/>
          </p:nvSpPr>
          <p:spPr>
            <a:xfrm>
              <a:off x="1683170" y="1468593"/>
              <a:ext cx="527710" cy="769441"/>
            </a:xfrm>
            <a:prstGeom prst="rect">
              <a:avLst/>
            </a:prstGeom>
            <a:noFill/>
            <a:effectLst>
              <a:outerShdw blurRad="50800" dist="12700" dir="2700000" algn="tl" rotWithShape="0">
                <a:prstClr val="black">
                  <a:alpha val="40000"/>
                </a:prstClr>
              </a:outerShdw>
            </a:effectLst>
          </p:spPr>
          <p:txBody>
            <a:bodyPr wrap="none" lIns="91440" tIns="45720" rIns="91440" bIns="45720">
              <a:spAutoFit/>
            </a:bodyPr>
            <a:lstStyle/>
            <a:p>
              <a:pPr algn="ctr"/>
              <a:r>
                <a:rPr lang="en-US" sz="4400" b="1" spc="50" dirty="0">
                  <a:ln w="9525" cmpd="sng">
                    <a:solidFill>
                      <a:schemeClr val="accent1"/>
                    </a:solidFill>
                    <a:prstDash val="solid"/>
                  </a:ln>
                  <a:solidFill>
                    <a:srgbClr val="70AD47">
                      <a:tint val="1000"/>
                    </a:srgbClr>
                  </a:solidFill>
                  <a:effectLst>
                    <a:glow rad="38100">
                      <a:schemeClr val="accent1">
                        <a:alpha val="40000"/>
                      </a:schemeClr>
                    </a:glow>
                  </a:effectLst>
                </a:rPr>
                <a:t>R</a:t>
              </a:r>
            </a:p>
          </p:txBody>
        </p:sp>
      </p:grpSp>
      <p:cxnSp>
        <p:nvCxnSpPr>
          <p:cNvPr id="10" name="Straight Connector 9"/>
          <p:cNvCxnSpPr/>
          <p:nvPr/>
        </p:nvCxnSpPr>
        <p:spPr>
          <a:xfrm>
            <a:off x="472440" y="6629400"/>
            <a:ext cx="11247120" cy="0"/>
          </a:xfrm>
          <a:prstGeom prst="line">
            <a:avLst/>
          </a:prstGeom>
          <a:ln>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grpSp>
        <p:nvGrpSpPr>
          <p:cNvPr id="15" name="Group 14"/>
          <p:cNvGrpSpPr/>
          <p:nvPr/>
        </p:nvGrpSpPr>
        <p:grpSpPr>
          <a:xfrm>
            <a:off x="11064240" y="1188720"/>
            <a:ext cx="838565" cy="838565"/>
            <a:chOff x="2003721" y="2470291"/>
            <a:chExt cx="838565" cy="838565"/>
          </a:xfrm>
        </p:grpSpPr>
        <p:sp>
          <p:nvSpPr>
            <p:cNvPr id="16" name="Oval 15"/>
            <p:cNvSpPr/>
            <p:nvPr/>
          </p:nvSpPr>
          <p:spPr>
            <a:xfrm>
              <a:off x="2003721" y="2470291"/>
              <a:ext cx="838565" cy="838565"/>
            </a:xfrm>
            <a:prstGeom prst="ellipse">
              <a:avLst/>
            </a:prstGeom>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17" name="Rectangle 16"/>
            <p:cNvSpPr/>
            <p:nvPr/>
          </p:nvSpPr>
          <p:spPr>
            <a:xfrm>
              <a:off x="2150202" y="2498354"/>
              <a:ext cx="551754" cy="769441"/>
            </a:xfrm>
            <a:prstGeom prst="rect">
              <a:avLst/>
            </a:prstGeom>
            <a:noFill/>
            <a:effectLst>
              <a:outerShdw blurRad="50800" dist="12700" dir="2700000" algn="tl" rotWithShape="0">
                <a:prstClr val="black">
                  <a:alpha val="40000"/>
                </a:prstClr>
              </a:outerShdw>
            </a:effectLst>
          </p:spPr>
          <p:txBody>
            <a:bodyPr wrap="none" lIns="91440" tIns="45720" rIns="91440" bIns="45720">
              <a:spAutoFit/>
            </a:bodyPr>
            <a:lstStyle/>
            <a:p>
              <a:pPr algn="ctr"/>
              <a:r>
                <a:rPr lang="en-US" sz="4400" b="1" spc="50" dirty="0" smtClean="0">
                  <a:ln w="9525" cmpd="sng">
                    <a:solidFill>
                      <a:schemeClr val="accent1"/>
                    </a:solidFill>
                    <a:prstDash val="solid"/>
                  </a:ln>
                  <a:solidFill>
                    <a:srgbClr val="70AD47">
                      <a:tint val="1000"/>
                    </a:srgbClr>
                  </a:solidFill>
                  <a:effectLst>
                    <a:glow rad="38100">
                      <a:schemeClr val="accent1">
                        <a:alpha val="40000"/>
                      </a:schemeClr>
                    </a:glow>
                  </a:effectLst>
                </a:rPr>
                <a:t>U</a:t>
              </a:r>
              <a:endParaRPr lang="en-US" sz="4400" b="1"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grpSp>
      <p:sp>
        <p:nvSpPr>
          <p:cNvPr id="19" name="Rectangle 18"/>
          <p:cNvSpPr/>
          <p:nvPr/>
        </p:nvSpPr>
        <p:spPr>
          <a:xfrm>
            <a:off x="5711825" y="6364075"/>
            <a:ext cx="7971452" cy="215444"/>
          </a:xfrm>
          <a:prstGeom prst="rect">
            <a:avLst/>
          </a:prstGeom>
        </p:spPr>
        <p:txBody>
          <a:bodyPr wrap="square">
            <a:spAutoFit/>
          </a:bodyPr>
          <a:lstStyle/>
          <a:p>
            <a:r>
              <a:rPr lang="en-US" sz="800" dirty="0"/>
              <a:t>VandenBos, G. R. (Ed.). (2007). APA Dictionary of Psychology. Washington, DC, US: American Psychological Association.</a:t>
            </a:r>
          </a:p>
        </p:txBody>
      </p:sp>
    </p:spTree>
    <p:extLst>
      <p:ext uri="{BB962C8B-B14F-4D97-AF65-F5344CB8AC3E}">
        <p14:creationId xmlns:p14="http://schemas.microsoft.com/office/powerpoint/2010/main" val="215994071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Freeform 6">
            <a:extLst>
              <a:ext uri="{FF2B5EF4-FFF2-40B4-BE49-F238E27FC236}">
                <a16:creationId xmlns:a16="http://schemas.microsoft.com/office/drawing/2014/main" id="{E5A10C92-5805-4C39-9BF6-507F3B9661A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pic>
        <p:nvPicPr>
          <p:cNvPr id="5" name="Picture 4" descr="Group of coworkers collaborating around a table">
            <a:extLst>
              <a:ext uri="{FF2B5EF4-FFF2-40B4-BE49-F238E27FC236}">
                <a16:creationId xmlns:a16="http://schemas.microsoft.com/office/drawing/2014/main" id="{FB5DBD6C-E8A8-B349-AC85-61C44AAEA056}"/>
              </a:ext>
            </a:extLst>
          </p:cNvPr>
          <p:cNvPicPr>
            <a:picLocks noChangeAspect="1"/>
          </p:cNvPicPr>
          <p:nvPr/>
        </p:nvPicPr>
        <p:blipFill rotWithShape="1">
          <a:blip r:embed="rId2" cstate="screen">
            <a:extLst>
              <a:ext uri="{BEBA8EAE-BF5A-486C-A8C5-ECC9F3942E4B}">
                <a14:imgProps xmlns:a14="http://schemas.microsoft.com/office/drawing/2010/main">
                  <a14:imgLayer r:embed="rId3">
                    <a14:imgEffect>
                      <a14:brightnessContrast bright="-46000"/>
                    </a14:imgEffect>
                  </a14:imgLayer>
                </a14:imgProps>
              </a:ext>
              <a:ext uri="{28A0092B-C50C-407E-A947-70E740481C1C}">
                <a14:useLocalDpi xmlns:a14="http://schemas.microsoft.com/office/drawing/2010/main"/>
              </a:ext>
            </a:extLst>
          </a:blip>
          <a:srcRect l="3328" r="3697" b="-1"/>
          <a:stretch/>
        </p:blipFill>
        <p:spPr>
          <a:xfrm>
            <a:off x="-1" y="-1"/>
            <a:ext cx="12203151" cy="6858000"/>
          </a:xfrm>
          <a:prstGeom prst="rect">
            <a:avLst/>
          </a:prstGeom>
        </p:spPr>
      </p:pic>
      <p:sp>
        <p:nvSpPr>
          <p:cNvPr id="25" name="Rectangle 24">
            <a:extLst>
              <a:ext uri="{FF2B5EF4-FFF2-40B4-BE49-F238E27FC236}">
                <a16:creationId xmlns:a16="http://schemas.microsoft.com/office/drawing/2014/main" id="{0C2CC41E-4EEC-4D67-B433-E1CDC58798B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1153"/>
            <a:ext cx="12192001" cy="6880304"/>
          </a:xfrm>
          <a:prstGeom prst="rect">
            <a:avLst/>
          </a:prstGeom>
          <a:solidFill>
            <a:schemeClr val="accent1">
              <a:alpha val="62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Freeform 22">
            <a:extLst>
              <a:ext uri="{FF2B5EF4-FFF2-40B4-BE49-F238E27FC236}">
                <a16:creationId xmlns:a16="http://schemas.microsoft.com/office/drawing/2014/main" id="{B114AB90-13F9-48EF-BFF7-7634459AAFF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25094"/>
            <a:ext cx="12192000" cy="2332906"/>
          </a:xfrm>
          <a:custGeom>
            <a:avLst/>
            <a:gdLst>
              <a:gd name="connsiteX0" fmla="*/ 0 w 12192000"/>
              <a:gd name="connsiteY0" fmla="*/ 0 h 2332906"/>
              <a:gd name="connsiteX1" fmla="*/ 1996017 w 12192000"/>
              <a:gd name="connsiteY1" fmla="*/ 0 h 2332906"/>
              <a:gd name="connsiteX2" fmla="*/ 2377017 w 12192000"/>
              <a:gd name="connsiteY2" fmla="*/ 263783 h 2332906"/>
              <a:gd name="connsiteX3" fmla="*/ 2385484 w 12192000"/>
              <a:gd name="connsiteY3" fmla="*/ 266713 h 2332906"/>
              <a:gd name="connsiteX4" fmla="*/ 2398184 w 12192000"/>
              <a:gd name="connsiteY4" fmla="*/ 271110 h 2332906"/>
              <a:gd name="connsiteX5" fmla="*/ 2410883 w 12192000"/>
              <a:gd name="connsiteY5" fmla="*/ 275506 h 2332906"/>
              <a:gd name="connsiteX6" fmla="*/ 2421467 w 12192000"/>
              <a:gd name="connsiteY6" fmla="*/ 275506 h 2332906"/>
              <a:gd name="connsiteX7" fmla="*/ 2434167 w 12192000"/>
              <a:gd name="connsiteY7" fmla="*/ 275506 h 2332906"/>
              <a:gd name="connsiteX8" fmla="*/ 2444750 w 12192000"/>
              <a:gd name="connsiteY8" fmla="*/ 271110 h 2332906"/>
              <a:gd name="connsiteX9" fmla="*/ 2457450 w 12192000"/>
              <a:gd name="connsiteY9" fmla="*/ 266713 h 2332906"/>
              <a:gd name="connsiteX10" fmla="*/ 2465917 w 12192000"/>
              <a:gd name="connsiteY10" fmla="*/ 263783 h 2332906"/>
              <a:gd name="connsiteX11" fmla="*/ 2846917 w 12192000"/>
              <a:gd name="connsiteY11" fmla="*/ 0 h 2332906"/>
              <a:gd name="connsiteX12" fmla="*/ 12192000 w 12192000"/>
              <a:gd name="connsiteY12" fmla="*/ 0 h 2332906"/>
              <a:gd name="connsiteX13" fmla="*/ 12192000 w 12192000"/>
              <a:gd name="connsiteY13" fmla="*/ 2332906 h 2332906"/>
              <a:gd name="connsiteX14" fmla="*/ 0 w 12192000"/>
              <a:gd name="connsiteY14" fmla="*/ 2332906 h 2332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192000" h="2332906">
                <a:moveTo>
                  <a:pt x="0" y="0"/>
                </a:moveTo>
                <a:lnTo>
                  <a:pt x="1996017" y="0"/>
                </a:lnTo>
                <a:lnTo>
                  <a:pt x="2377017" y="263783"/>
                </a:lnTo>
                <a:lnTo>
                  <a:pt x="2385484" y="266713"/>
                </a:lnTo>
                <a:lnTo>
                  <a:pt x="2398184" y="271110"/>
                </a:lnTo>
                <a:lnTo>
                  <a:pt x="2410883" y="275506"/>
                </a:lnTo>
                <a:lnTo>
                  <a:pt x="2421467" y="275506"/>
                </a:lnTo>
                <a:lnTo>
                  <a:pt x="2434167" y="275506"/>
                </a:lnTo>
                <a:lnTo>
                  <a:pt x="2444750" y="271110"/>
                </a:lnTo>
                <a:lnTo>
                  <a:pt x="2457450" y="266713"/>
                </a:lnTo>
                <a:lnTo>
                  <a:pt x="2465917" y="263783"/>
                </a:lnTo>
                <a:lnTo>
                  <a:pt x="2846917" y="0"/>
                </a:lnTo>
                <a:lnTo>
                  <a:pt x="12192000" y="0"/>
                </a:lnTo>
                <a:lnTo>
                  <a:pt x="12192000" y="2332906"/>
                </a:lnTo>
                <a:lnTo>
                  <a:pt x="0" y="2332906"/>
                </a:lnTo>
                <a:close/>
              </a:path>
            </a:pathLst>
          </a:custGeom>
          <a:solidFill>
            <a:schemeClr val="bg1">
              <a:alpha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266081D-517B-5D43-A7B4-E67DDEDC0B31}"/>
              </a:ext>
            </a:extLst>
          </p:cNvPr>
          <p:cNvSpPr>
            <a:spLocks noGrp="1"/>
          </p:cNvSpPr>
          <p:nvPr>
            <p:ph type="title"/>
          </p:nvPr>
        </p:nvSpPr>
        <p:spPr>
          <a:xfrm>
            <a:off x="810001" y="4902200"/>
            <a:ext cx="10572000" cy="694862"/>
          </a:xfrm>
        </p:spPr>
        <p:txBody>
          <a:bodyPr vert="horz" lIns="91440" tIns="45720" rIns="91440" bIns="45720" rtlCol="0" anchor="b">
            <a:normAutofit/>
          </a:bodyPr>
          <a:lstStyle/>
          <a:p>
            <a:pPr algn="l">
              <a:lnSpc>
                <a:spcPct val="90000"/>
              </a:lnSpc>
            </a:pPr>
            <a:r>
              <a:rPr lang="en-US" sz="4000" dirty="0"/>
              <a:t>Thank You</a:t>
            </a:r>
            <a:endParaRPr lang="en-US" sz="4000"/>
          </a:p>
        </p:txBody>
      </p:sp>
      <p:sp>
        <p:nvSpPr>
          <p:cNvPr id="3" name="Text Placeholder 2">
            <a:extLst>
              <a:ext uri="{FF2B5EF4-FFF2-40B4-BE49-F238E27FC236}">
                <a16:creationId xmlns:a16="http://schemas.microsoft.com/office/drawing/2014/main" id="{2D219505-9D7D-47EE-B8DA-D2301EBFA319}"/>
              </a:ext>
            </a:extLst>
          </p:cNvPr>
          <p:cNvSpPr>
            <a:spLocks noGrp="1"/>
          </p:cNvSpPr>
          <p:nvPr>
            <p:ph type="body" idx="1"/>
          </p:nvPr>
        </p:nvSpPr>
        <p:spPr>
          <a:xfrm>
            <a:off x="810001" y="5594110"/>
            <a:ext cx="10572000" cy="434974"/>
          </a:xfrm>
        </p:spPr>
        <p:txBody>
          <a:bodyPr vert="horz" lIns="91440" tIns="45720" rIns="91440" bIns="45720" rtlCol="0" anchor="t">
            <a:normAutofit/>
          </a:bodyPr>
          <a:lstStyle/>
          <a:p>
            <a:pPr algn="l"/>
            <a:r>
              <a:rPr lang="en-US" dirty="0" smtClean="0"/>
              <a:t>ebeerwart@nait.ca</a:t>
            </a:r>
            <a:endParaRPr lang="en-US" dirty="0"/>
          </a:p>
        </p:txBody>
      </p:sp>
    </p:spTree>
    <p:extLst>
      <p:ext uri="{BB962C8B-B14F-4D97-AF65-F5344CB8AC3E}">
        <p14:creationId xmlns:p14="http://schemas.microsoft.com/office/powerpoint/2010/main" val="141583172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398514" y="3075057"/>
            <a:ext cx="7394973" cy="707886"/>
          </a:xfrm>
          <a:prstGeom prst="rect">
            <a:avLst/>
          </a:prstGeom>
        </p:spPr>
        <p:txBody>
          <a:bodyPr wrap="none">
            <a:spAutoFit/>
          </a:bodyPr>
          <a:lstStyle/>
          <a:p>
            <a:r>
              <a:rPr lang="en-US" sz="4000" dirty="0" smtClean="0">
                <a:solidFill>
                  <a:schemeClr val="bg1"/>
                </a:solidFill>
              </a:rPr>
              <a:t>Emotions, Moods, &amp; Attitudes</a:t>
            </a:r>
            <a:endParaRPr lang="en-CA" dirty="0">
              <a:solidFill>
                <a:schemeClr val="bg1"/>
              </a:solidFill>
            </a:endParaRPr>
          </a:p>
        </p:txBody>
      </p:sp>
    </p:spTree>
    <p:extLst>
      <p:ext uri="{BB962C8B-B14F-4D97-AF65-F5344CB8AC3E}">
        <p14:creationId xmlns:p14="http://schemas.microsoft.com/office/powerpoint/2010/main" val="283558135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a:spLocks noChangeAspect="1"/>
          </p:cNvSpPr>
          <p:nvPr/>
        </p:nvSpPr>
        <p:spPr>
          <a:xfrm>
            <a:off x="2103120" y="2103120"/>
            <a:ext cx="7525512" cy="1245851"/>
          </a:xfrm>
          <a:prstGeom prst="rect">
            <a:avLst/>
          </a:prstGeom>
          <a:noFill/>
        </p:spPr>
        <p:txBody>
          <a:bodyPr wrap="square" rtlCol="0">
            <a:spAutoFit/>
          </a:bodyPr>
          <a:lstStyle/>
          <a:p>
            <a:r>
              <a:rPr lang="en-CA" sz="2000" dirty="0">
                <a:solidFill>
                  <a:schemeClr val="bg1"/>
                </a:solidFill>
              </a:rPr>
              <a:t>Any experience of feeling or emotion, ranging from suffering to elation, from the </a:t>
            </a:r>
            <a:r>
              <a:rPr lang="en-CA" sz="2000" dirty="0">
                <a:solidFill>
                  <a:schemeClr val="accent2">
                    <a:lumMod val="75000"/>
                  </a:schemeClr>
                </a:solidFill>
              </a:rPr>
              <a:t>simplest</a:t>
            </a:r>
            <a:r>
              <a:rPr lang="en-CA" sz="2000" dirty="0">
                <a:solidFill>
                  <a:schemeClr val="bg1"/>
                </a:solidFill>
              </a:rPr>
              <a:t> to the </a:t>
            </a:r>
            <a:r>
              <a:rPr lang="en-CA" sz="2000" dirty="0">
                <a:solidFill>
                  <a:schemeClr val="accent2">
                    <a:lumMod val="75000"/>
                  </a:schemeClr>
                </a:solidFill>
              </a:rPr>
              <a:t>most complex </a:t>
            </a:r>
            <a:r>
              <a:rPr lang="en-CA" sz="2000" dirty="0">
                <a:solidFill>
                  <a:schemeClr val="bg1"/>
                </a:solidFill>
              </a:rPr>
              <a:t>sensations of feeling, and from the most </a:t>
            </a:r>
            <a:r>
              <a:rPr lang="en-CA" sz="2000" dirty="0">
                <a:solidFill>
                  <a:schemeClr val="accent2">
                    <a:lumMod val="75000"/>
                  </a:schemeClr>
                </a:solidFill>
              </a:rPr>
              <a:t>normal</a:t>
            </a:r>
            <a:r>
              <a:rPr lang="en-CA" sz="2000" dirty="0">
                <a:solidFill>
                  <a:schemeClr val="bg1"/>
                </a:solidFill>
              </a:rPr>
              <a:t> to the </a:t>
            </a:r>
            <a:r>
              <a:rPr lang="en-CA" sz="2000" dirty="0">
                <a:solidFill>
                  <a:schemeClr val="accent2">
                    <a:lumMod val="75000"/>
                  </a:schemeClr>
                </a:solidFill>
              </a:rPr>
              <a:t>most pathological </a:t>
            </a:r>
            <a:r>
              <a:rPr lang="en-CA" sz="2000" dirty="0">
                <a:solidFill>
                  <a:schemeClr val="bg1"/>
                </a:solidFill>
              </a:rPr>
              <a:t>emotional </a:t>
            </a:r>
            <a:r>
              <a:rPr lang="en-CA" sz="2000" dirty="0" smtClean="0">
                <a:solidFill>
                  <a:schemeClr val="bg1"/>
                </a:solidFill>
              </a:rPr>
              <a:t>reactions. </a:t>
            </a:r>
            <a:endParaRPr lang="en-CA" sz="2000" dirty="0">
              <a:solidFill>
                <a:schemeClr val="bg1"/>
              </a:solidFill>
            </a:endParaRPr>
          </a:p>
        </p:txBody>
      </p:sp>
      <p:sp>
        <p:nvSpPr>
          <p:cNvPr id="3" name="Title 2"/>
          <p:cNvSpPr>
            <a:spLocks noGrp="1"/>
          </p:cNvSpPr>
          <p:nvPr>
            <p:ph type="title"/>
          </p:nvPr>
        </p:nvSpPr>
        <p:spPr/>
        <p:txBody>
          <a:bodyPr/>
          <a:lstStyle/>
          <a:p>
            <a:r>
              <a:rPr lang="en-US" dirty="0" smtClean="0"/>
              <a:t>Affect</a:t>
            </a:r>
            <a:endParaRPr lang="en-CA" dirty="0"/>
          </a:p>
        </p:txBody>
      </p:sp>
      <p:sp>
        <p:nvSpPr>
          <p:cNvPr id="4" name="TextBox 3"/>
          <p:cNvSpPr txBox="1"/>
          <p:nvPr/>
        </p:nvSpPr>
        <p:spPr>
          <a:xfrm>
            <a:off x="1086426" y="1911892"/>
            <a:ext cx="925253" cy="1862048"/>
          </a:xfrm>
          <a:prstGeom prst="rect">
            <a:avLst/>
          </a:prstGeom>
          <a:noFill/>
        </p:spPr>
        <p:txBody>
          <a:bodyPr wrap="none" rtlCol="0">
            <a:spAutoFit/>
          </a:bodyPr>
          <a:lstStyle/>
          <a:p>
            <a:r>
              <a:rPr lang="en-US" sz="11500" dirty="0" smtClean="0"/>
              <a:t>“</a:t>
            </a:r>
            <a:endParaRPr lang="en-CA" sz="11500" dirty="0"/>
          </a:p>
        </p:txBody>
      </p:sp>
      <p:sp>
        <p:nvSpPr>
          <p:cNvPr id="5" name="TextBox 4"/>
          <p:cNvSpPr txBox="1"/>
          <p:nvPr/>
        </p:nvSpPr>
        <p:spPr>
          <a:xfrm>
            <a:off x="10176932" y="2100888"/>
            <a:ext cx="780983" cy="1846659"/>
          </a:xfrm>
          <a:prstGeom prst="rect">
            <a:avLst/>
          </a:prstGeom>
          <a:noFill/>
        </p:spPr>
        <p:txBody>
          <a:bodyPr wrap="none" rtlCol="0">
            <a:spAutoFit/>
          </a:bodyPr>
          <a:lstStyle/>
          <a:p>
            <a:r>
              <a:rPr lang="en-US" sz="9600" dirty="0"/>
              <a:t>”</a:t>
            </a:r>
            <a:endParaRPr lang="en-CA" sz="9600" dirty="0"/>
          </a:p>
          <a:p>
            <a:endParaRPr lang="en-CA" dirty="0"/>
          </a:p>
        </p:txBody>
      </p:sp>
      <p:grpSp>
        <p:nvGrpSpPr>
          <p:cNvPr id="12" name="Group 11"/>
          <p:cNvGrpSpPr/>
          <p:nvPr/>
        </p:nvGrpSpPr>
        <p:grpSpPr>
          <a:xfrm>
            <a:off x="11064240" y="137160"/>
            <a:ext cx="838565" cy="838565"/>
            <a:chOff x="1523008" y="1464335"/>
            <a:chExt cx="838565" cy="838565"/>
          </a:xfrm>
        </p:grpSpPr>
        <p:sp>
          <p:nvSpPr>
            <p:cNvPr id="13" name="Oval 12"/>
            <p:cNvSpPr/>
            <p:nvPr/>
          </p:nvSpPr>
          <p:spPr>
            <a:xfrm>
              <a:off x="1523008" y="1464335"/>
              <a:ext cx="838565" cy="838565"/>
            </a:xfrm>
            <a:prstGeom prst="ellipse">
              <a:avLst/>
            </a:prstGeom>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14" name="Rectangle 13"/>
            <p:cNvSpPr/>
            <p:nvPr/>
          </p:nvSpPr>
          <p:spPr>
            <a:xfrm>
              <a:off x="1683170" y="1468593"/>
              <a:ext cx="527710" cy="769441"/>
            </a:xfrm>
            <a:prstGeom prst="rect">
              <a:avLst/>
            </a:prstGeom>
            <a:noFill/>
            <a:effectLst>
              <a:outerShdw blurRad="50800" dist="12700" dir="2700000" algn="tl" rotWithShape="0">
                <a:prstClr val="black">
                  <a:alpha val="40000"/>
                </a:prstClr>
              </a:outerShdw>
            </a:effectLst>
          </p:spPr>
          <p:txBody>
            <a:bodyPr wrap="none" lIns="91440" tIns="45720" rIns="91440" bIns="45720">
              <a:spAutoFit/>
            </a:bodyPr>
            <a:lstStyle/>
            <a:p>
              <a:pPr algn="ctr"/>
              <a:r>
                <a:rPr lang="en-US" sz="4400" b="1" spc="50" dirty="0">
                  <a:ln w="9525" cmpd="sng">
                    <a:solidFill>
                      <a:schemeClr val="accent1"/>
                    </a:solidFill>
                    <a:prstDash val="solid"/>
                  </a:ln>
                  <a:solidFill>
                    <a:srgbClr val="70AD47">
                      <a:tint val="1000"/>
                    </a:srgbClr>
                  </a:solidFill>
                  <a:effectLst>
                    <a:glow rad="38100">
                      <a:schemeClr val="accent1">
                        <a:alpha val="40000"/>
                      </a:schemeClr>
                    </a:glow>
                  </a:effectLst>
                </a:rPr>
                <a:t>R</a:t>
              </a:r>
            </a:p>
          </p:txBody>
        </p:sp>
      </p:grpSp>
      <p:cxnSp>
        <p:nvCxnSpPr>
          <p:cNvPr id="10" name="Straight Connector 9"/>
          <p:cNvCxnSpPr/>
          <p:nvPr/>
        </p:nvCxnSpPr>
        <p:spPr>
          <a:xfrm>
            <a:off x="472440" y="6629400"/>
            <a:ext cx="11247120" cy="0"/>
          </a:xfrm>
          <a:prstGeom prst="line">
            <a:avLst/>
          </a:prstGeom>
          <a:ln>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grpSp>
        <p:nvGrpSpPr>
          <p:cNvPr id="15" name="Group 14"/>
          <p:cNvGrpSpPr/>
          <p:nvPr/>
        </p:nvGrpSpPr>
        <p:grpSpPr>
          <a:xfrm>
            <a:off x="11064240" y="1188720"/>
            <a:ext cx="838565" cy="838565"/>
            <a:chOff x="2003721" y="2470291"/>
            <a:chExt cx="838565" cy="838565"/>
          </a:xfrm>
        </p:grpSpPr>
        <p:sp>
          <p:nvSpPr>
            <p:cNvPr id="16" name="Oval 15"/>
            <p:cNvSpPr/>
            <p:nvPr/>
          </p:nvSpPr>
          <p:spPr>
            <a:xfrm>
              <a:off x="2003721" y="2470291"/>
              <a:ext cx="838565" cy="838565"/>
            </a:xfrm>
            <a:prstGeom prst="ellipse">
              <a:avLst/>
            </a:prstGeom>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17" name="Rectangle 16"/>
            <p:cNvSpPr/>
            <p:nvPr/>
          </p:nvSpPr>
          <p:spPr>
            <a:xfrm>
              <a:off x="2150202" y="2498354"/>
              <a:ext cx="551754" cy="769441"/>
            </a:xfrm>
            <a:prstGeom prst="rect">
              <a:avLst/>
            </a:prstGeom>
            <a:noFill/>
            <a:effectLst>
              <a:outerShdw blurRad="50800" dist="12700" dir="2700000" algn="tl" rotWithShape="0">
                <a:prstClr val="black">
                  <a:alpha val="40000"/>
                </a:prstClr>
              </a:outerShdw>
            </a:effectLst>
          </p:spPr>
          <p:txBody>
            <a:bodyPr wrap="none" lIns="91440" tIns="45720" rIns="91440" bIns="45720">
              <a:spAutoFit/>
            </a:bodyPr>
            <a:lstStyle/>
            <a:p>
              <a:pPr algn="ctr"/>
              <a:r>
                <a:rPr lang="en-US" sz="4400" b="1" spc="50" dirty="0" smtClean="0">
                  <a:ln w="9525" cmpd="sng">
                    <a:solidFill>
                      <a:schemeClr val="accent1"/>
                    </a:solidFill>
                    <a:prstDash val="solid"/>
                  </a:ln>
                  <a:solidFill>
                    <a:srgbClr val="70AD47">
                      <a:tint val="1000"/>
                    </a:srgbClr>
                  </a:solidFill>
                  <a:effectLst>
                    <a:glow rad="38100">
                      <a:schemeClr val="accent1">
                        <a:alpha val="40000"/>
                      </a:schemeClr>
                    </a:glow>
                  </a:effectLst>
                </a:rPr>
                <a:t>U</a:t>
              </a:r>
              <a:endParaRPr lang="en-US" sz="4400" b="1"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grpSp>
      <p:sp>
        <p:nvSpPr>
          <p:cNvPr id="19" name="Rectangle 18"/>
          <p:cNvSpPr/>
          <p:nvPr/>
        </p:nvSpPr>
        <p:spPr>
          <a:xfrm>
            <a:off x="3938690" y="6396391"/>
            <a:ext cx="7971452" cy="253916"/>
          </a:xfrm>
          <a:prstGeom prst="rect">
            <a:avLst/>
          </a:prstGeom>
        </p:spPr>
        <p:txBody>
          <a:bodyPr wrap="square">
            <a:spAutoFit/>
          </a:bodyPr>
          <a:lstStyle/>
          <a:p>
            <a:r>
              <a:rPr lang="en-US" sz="1050" dirty="0"/>
              <a:t>VandenBos, G. R. (Ed.). (2007). APA Dictionary of Psychology. Washington, DC, US: American Psychological Association.</a:t>
            </a:r>
          </a:p>
        </p:txBody>
      </p:sp>
    </p:spTree>
    <p:extLst>
      <p:ext uri="{BB962C8B-B14F-4D97-AF65-F5344CB8AC3E}">
        <p14:creationId xmlns:p14="http://schemas.microsoft.com/office/powerpoint/2010/main" val="8944501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a:spLocks noChangeAspect="1"/>
          </p:cNvSpPr>
          <p:nvPr/>
        </p:nvSpPr>
        <p:spPr>
          <a:xfrm>
            <a:off x="2011680" y="1824306"/>
            <a:ext cx="7994177" cy="1631216"/>
          </a:xfrm>
          <a:prstGeom prst="rect">
            <a:avLst/>
          </a:prstGeom>
          <a:noFill/>
        </p:spPr>
        <p:txBody>
          <a:bodyPr wrap="square" rtlCol="0">
            <a:spAutoFit/>
          </a:bodyPr>
          <a:lstStyle/>
          <a:p>
            <a:r>
              <a:rPr lang="en-CA" sz="2000" dirty="0">
                <a:solidFill>
                  <a:schemeClr val="bg1"/>
                </a:solidFill>
              </a:rPr>
              <a:t>A complex reaction pattern, involving </a:t>
            </a:r>
            <a:r>
              <a:rPr lang="en-CA" sz="2000" dirty="0">
                <a:solidFill>
                  <a:schemeClr val="accent2">
                    <a:lumMod val="75000"/>
                  </a:schemeClr>
                </a:solidFill>
              </a:rPr>
              <a:t>experiential</a:t>
            </a:r>
            <a:r>
              <a:rPr lang="en-CA" sz="2000" dirty="0">
                <a:solidFill>
                  <a:schemeClr val="bg1"/>
                </a:solidFill>
              </a:rPr>
              <a:t>, </a:t>
            </a:r>
            <a:r>
              <a:rPr lang="en-CA" sz="2000" dirty="0">
                <a:solidFill>
                  <a:schemeClr val="accent2">
                    <a:lumMod val="75000"/>
                  </a:schemeClr>
                </a:solidFill>
              </a:rPr>
              <a:t>behavioral</a:t>
            </a:r>
            <a:r>
              <a:rPr lang="en-CA" sz="2000" dirty="0">
                <a:solidFill>
                  <a:schemeClr val="bg1"/>
                </a:solidFill>
              </a:rPr>
              <a:t>, and </a:t>
            </a:r>
            <a:r>
              <a:rPr lang="en-CA" sz="2000" dirty="0">
                <a:solidFill>
                  <a:schemeClr val="accent2">
                    <a:lumMod val="75000"/>
                  </a:schemeClr>
                </a:solidFill>
              </a:rPr>
              <a:t>physiological</a:t>
            </a:r>
            <a:r>
              <a:rPr lang="en-CA" sz="2000" dirty="0">
                <a:solidFill>
                  <a:schemeClr val="bg1"/>
                </a:solidFill>
              </a:rPr>
              <a:t> elements, by which the individuals attempts to deal with a personally significant matter or event.  The specific quality of the emotion (e.g., fear, shame) is determined by the specific significance of the event. </a:t>
            </a:r>
          </a:p>
        </p:txBody>
      </p:sp>
      <p:sp>
        <p:nvSpPr>
          <p:cNvPr id="3" name="Title 2"/>
          <p:cNvSpPr>
            <a:spLocks noGrp="1"/>
          </p:cNvSpPr>
          <p:nvPr>
            <p:ph type="title"/>
          </p:nvPr>
        </p:nvSpPr>
        <p:spPr/>
        <p:txBody>
          <a:bodyPr/>
          <a:lstStyle/>
          <a:p>
            <a:r>
              <a:rPr lang="en-US" dirty="0" smtClean="0"/>
              <a:t>Emotion</a:t>
            </a:r>
            <a:endParaRPr lang="en-CA" dirty="0"/>
          </a:p>
        </p:txBody>
      </p:sp>
      <p:sp>
        <p:nvSpPr>
          <p:cNvPr id="4" name="TextBox 3"/>
          <p:cNvSpPr txBox="1"/>
          <p:nvPr/>
        </p:nvSpPr>
        <p:spPr>
          <a:xfrm>
            <a:off x="1086426" y="1911892"/>
            <a:ext cx="925253" cy="1862048"/>
          </a:xfrm>
          <a:prstGeom prst="rect">
            <a:avLst/>
          </a:prstGeom>
          <a:noFill/>
        </p:spPr>
        <p:txBody>
          <a:bodyPr wrap="none" rtlCol="0">
            <a:spAutoFit/>
          </a:bodyPr>
          <a:lstStyle/>
          <a:p>
            <a:r>
              <a:rPr lang="en-US" sz="11500" dirty="0" smtClean="0"/>
              <a:t>“</a:t>
            </a:r>
            <a:endParaRPr lang="en-CA" sz="11500" dirty="0"/>
          </a:p>
        </p:txBody>
      </p:sp>
      <p:sp>
        <p:nvSpPr>
          <p:cNvPr id="5" name="TextBox 4"/>
          <p:cNvSpPr txBox="1"/>
          <p:nvPr/>
        </p:nvSpPr>
        <p:spPr>
          <a:xfrm>
            <a:off x="10176932" y="2100888"/>
            <a:ext cx="780983" cy="1846659"/>
          </a:xfrm>
          <a:prstGeom prst="rect">
            <a:avLst/>
          </a:prstGeom>
          <a:noFill/>
        </p:spPr>
        <p:txBody>
          <a:bodyPr wrap="none" rtlCol="0">
            <a:spAutoFit/>
          </a:bodyPr>
          <a:lstStyle/>
          <a:p>
            <a:r>
              <a:rPr lang="en-US" sz="9600" dirty="0"/>
              <a:t>”</a:t>
            </a:r>
            <a:endParaRPr lang="en-CA" sz="9600" dirty="0"/>
          </a:p>
          <a:p>
            <a:endParaRPr lang="en-CA" dirty="0"/>
          </a:p>
        </p:txBody>
      </p:sp>
      <p:grpSp>
        <p:nvGrpSpPr>
          <p:cNvPr id="12" name="Group 11"/>
          <p:cNvGrpSpPr/>
          <p:nvPr/>
        </p:nvGrpSpPr>
        <p:grpSpPr>
          <a:xfrm>
            <a:off x="11064240" y="137160"/>
            <a:ext cx="838565" cy="838565"/>
            <a:chOff x="1523008" y="1464335"/>
            <a:chExt cx="838565" cy="838565"/>
          </a:xfrm>
        </p:grpSpPr>
        <p:sp>
          <p:nvSpPr>
            <p:cNvPr id="13" name="Oval 12"/>
            <p:cNvSpPr/>
            <p:nvPr/>
          </p:nvSpPr>
          <p:spPr>
            <a:xfrm>
              <a:off x="1523008" y="1464335"/>
              <a:ext cx="838565" cy="838565"/>
            </a:xfrm>
            <a:prstGeom prst="ellipse">
              <a:avLst/>
            </a:prstGeom>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14" name="Rectangle 13"/>
            <p:cNvSpPr/>
            <p:nvPr/>
          </p:nvSpPr>
          <p:spPr>
            <a:xfrm>
              <a:off x="1683170" y="1468593"/>
              <a:ext cx="527710" cy="769441"/>
            </a:xfrm>
            <a:prstGeom prst="rect">
              <a:avLst/>
            </a:prstGeom>
            <a:noFill/>
            <a:effectLst>
              <a:outerShdw blurRad="50800" dist="12700" dir="2700000" algn="tl" rotWithShape="0">
                <a:prstClr val="black">
                  <a:alpha val="40000"/>
                </a:prstClr>
              </a:outerShdw>
            </a:effectLst>
          </p:spPr>
          <p:txBody>
            <a:bodyPr wrap="none" lIns="91440" tIns="45720" rIns="91440" bIns="45720">
              <a:spAutoFit/>
            </a:bodyPr>
            <a:lstStyle/>
            <a:p>
              <a:pPr algn="ctr"/>
              <a:r>
                <a:rPr lang="en-US" sz="4400" b="1" spc="50" dirty="0">
                  <a:ln w="9525" cmpd="sng">
                    <a:solidFill>
                      <a:schemeClr val="accent1"/>
                    </a:solidFill>
                    <a:prstDash val="solid"/>
                  </a:ln>
                  <a:solidFill>
                    <a:srgbClr val="70AD47">
                      <a:tint val="1000"/>
                    </a:srgbClr>
                  </a:solidFill>
                  <a:effectLst>
                    <a:glow rad="38100">
                      <a:schemeClr val="accent1">
                        <a:alpha val="40000"/>
                      </a:schemeClr>
                    </a:glow>
                  </a:effectLst>
                </a:rPr>
                <a:t>R</a:t>
              </a:r>
            </a:p>
          </p:txBody>
        </p:sp>
      </p:grpSp>
      <p:cxnSp>
        <p:nvCxnSpPr>
          <p:cNvPr id="10" name="Straight Connector 9"/>
          <p:cNvCxnSpPr/>
          <p:nvPr/>
        </p:nvCxnSpPr>
        <p:spPr>
          <a:xfrm>
            <a:off x="472440" y="6629400"/>
            <a:ext cx="11247120" cy="0"/>
          </a:xfrm>
          <a:prstGeom prst="line">
            <a:avLst/>
          </a:prstGeom>
          <a:ln>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grpSp>
        <p:nvGrpSpPr>
          <p:cNvPr id="15" name="Group 14"/>
          <p:cNvGrpSpPr/>
          <p:nvPr/>
        </p:nvGrpSpPr>
        <p:grpSpPr>
          <a:xfrm>
            <a:off x="11064240" y="1188720"/>
            <a:ext cx="838565" cy="838565"/>
            <a:chOff x="2003721" y="2470291"/>
            <a:chExt cx="838565" cy="838565"/>
          </a:xfrm>
        </p:grpSpPr>
        <p:sp>
          <p:nvSpPr>
            <p:cNvPr id="16" name="Oval 15"/>
            <p:cNvSpPr/>
            <p:nvPr/>
          </p:nvSpPr>
          <p:spPr>
            <a:xfrm>
              <a:off x="2003721" y="2470291"/>
              <a:ext cx="838565" cy="838565"/>
            </a:xfrm>
            <a:prstGeom prst="ellipse">
              <a:avLst/>
            </a:prstGeom>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17" name="Rectangle 16"/>
            <p:cNvSpPr/>
            <p:nvPr/>
          </p:nvSpPr>
          <p:spPr>
            <a:xfrm>
              <a:off x="2150202" y="2498354"/>
              <a:ext cx="551754" cy="769441"/>
            </a:xfrm>
            <a:prstGeom prst="rect">
              <a:avLst/>
            </a:prstGeom>
            <a:noFill/>
            <a:effectLst>
              <a:outerShdw blurRad="50800" dist="12700" dir="2700000" algn="tl" rotWithShape="0">
                <a:prstClr val="black">
                  <a:alpha val="40000"/>
                </a:prstClr>
              </a:outerShdw>
            </a:effectLst>
          </p:spPr>
          <p:txBody>
            <a:bodyPr wrap="none" lIns="91440" tIns="45720" rIns="91440" bIns="45720">
              <a:spAutoFit/>
            </a:bodyPr>
            <a:lstStyle/>
            <a:p>
              <a:pPr algn="ctr"/>
              <a:r>
                <a:rPr lang="en-US" sz="4400" b="1" spc="50" dirty="0" smtClean="0">
                  <a:ln w="9525" cmpd="sng">
                    <a:solidFill>
                      <a:schemeClr val="accent1"/>
                    </a:solidFill>
                    <a:prstDash val="solid"/>
                  </a:ln>
                  <a:solidFill>
                    <a:srgbClr val="70AD47">
                      <a:tint val="1000"/>
                    </a:srgbClr>
                  </a:solidFill>
                  <a:effectLst>
                    <a:glow rad="38100">
                      <a:schemeClr val="accent1">
                        <a:alpha val="40000"/>
                      </a:schemeClr>
                    </a:glow>
                  </a:effectLst>
                </a:rPr>
                <a:t>U</a:t>
              </a:r>
              <a:endParaRPr lang="en-US" sz="4400" b="1"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grpSp>
      <p:sp>
        <p:nvSpPr>
          <p:cNvPr id="19" name="Rectangle 18"/>
          <p:cNvSpPr/>
          <p:nvPr/>
        </p:nvSpPr>
        <p:spPr>
          <a:xfrm>
            <a:off x="4368800" y="3507517"/>
            <a:ext cx="7971452" cy="215444"/>
          </a:xfrm>
          <a:prstGeom prst="rect">
            <a:avLst/>
          </a:prstGeom>
        </p:spPr>
        <p:txBody>
          <a:bodyPr wrap="square">
            <a:spAutoFit/>
          </a:bodyPr>
          <a:lstStyle/>
          <a:p>
            <a:r>
              <a:rPr lang="en-US" sz="800" dirty="0"/>
              <a:t>VandenBos, G. R. (Ed.). (2007). APA Dictionary of Psychology. Washington, DC, US: American Psychological Association.</a:t>
            </a:r>
          </a:p>
        </p:txBody>
      </p:sp>
      <p:sp>
        <p:nvSpPr>
          <p:cNvPr id="18" name="TextBox 17"/>
          <p:cNvSpPr txBox="1">
            <a:spLocks noChangeAspect="1"/>
          </p:cNvSpPr>
          <p:nvPr/>
        </p:nvSpPr>
        <p:spPr>
          <a:xfrm>
            <a:off x="2011679" y="3990401"/>
            <a:ext cx="7994177" cy="1631216"/>
          </a:xfrm>
          <a:prstGeom prst="rect">
            <a:avLst/>
          </a:prstGeom>
          <a:noFill/>
        </p:spPr>
        <p:txBody>
          <a:bodyPr wrap="square" rtlCol="0">
            <a:spAutoFit/>
          </a:bodyPr>
          <a:lstStyle/>
          <a:p>
            <a:r>
              <a:rPr lang="en-CA" sz="2000" dirty="0">
                <a:solidFill>
                  <a:schemeClr val="bg1"/>
                </a:solidFill>
              </a:rPr>
              <a:t>Emotions are </a:t>
            </a:r>
            <a:r>
              <a:rPr lang="en-CA" sz="2000" dirty="0">
                <a:solidFill>
                  <a:schemeClr val="accent2">
                    <a:lumMod val="75000"/>
                  </a:schemeClr>
                </a:solidFill>
              </a:rPr>
              <a:t>physiological</a:t>
            </a:r>
            <a:r>
              <a:rPr lang="en-CA" sz="2000" dirty="0">
                <a:solidFill>
                  <a:schemeClr val="bg1"/>
                </a:solidFill>
              </a:rPr>
              <a:t>, </a:t>
            </a:r>
            <a:r>
              <a:rPr lang="en-CA" sz="2000" dirty="0">
                <a:solidFill>
                  <a:schemeClr val="accent2">
                    <a:lumMod val="75000"/>
                  </a:schemeClr>
                </a:solidFill>
              </a:rPr>
              <a:t>behavioural</a:t>
            </a:r>
            <a:r>
              <a:rPr lang="en-CA" sz="2000" dirty="0">
                <a:solidFill>
                  <a:schemeClr val="bg1"/>
                </a:solidFill>
              </a:rPr>
              <a:t>, and </a:t>
            </a:r>
            <a:r>
              <a:rPr lang="en-CA" sz="2000" dirty="0">
                <a:solidFill>
                  <a:schemeClr val="accent2">
                    <a:lumMod val="75000"/>
                  </a:schemeClr>
                </a:solidFill>
              </a:rPr>
              <a:t>psychological</a:t>
            </a:r>
            <a:r>
              <a:rPr lang="en-CA" sz="2000" dirty="0">
                <a:solidFill>
                  <a:schemeClr val="bg1"/>
                </a:solidFill>
              </a:rPr>
              <a:t> episodes </a:t>
            </a:r>
            <a:r>
              <a:rPr lang="en-CA" sz="2000" dirty="0">
                <a:solidFill>
                  <a:schemeClr val="accent2">
                    <a:lumMod val="75000"/>
                  </a:schemeClr>
                </a:solidFill>
              </a:rPr>
              <a:t>experienced toward an object</a:t>
            </a:r>
            <a:r>
              <a:rPr lang="en-CA" sz="2000" dirty="0">
                <a:solidFill>
                  <a:schemeClr val="bg1"/>
                </a:solidFill>
              </a:rPr>
              <a:t>, person, or even that </a:t>
            </a:r>
            <a:r>
              <a:rPr lang="en-CA" sz="2000" dirty="0">
                <a:solidFill>
                  <a:schemeClr val="accent2">
                    <a:lumMod val="75000"/>
                  </a:schemeClr>
                </a:solidFill>
              </a:rPr>
              <a:t>create a sense of readiness</a:t>
            </a:r>
            <a:r>
              <a:rPr lang="en-CA" sz="2000" dirty="0">
                <a:solidFill>
                  <a:schemeClr val="bg1"/>
                </a:solidFill>
              </a:rPr>
              <a:t>.  These episodes are </a:t>
            </a:r>
            <a:r>
              <a:rPr lang="en-CA" sz="2000" dirty="0">
                <a:solidFill>
                  <a:schemeClr val="accent2">
                    <a:lumMod val="75000"/>
                  </a:schemeClr>
                </a:solidFill>
              </a:rPr>
              <a:t>very brief </a:t>
            </a:r>
            <a:r>
              <a:rPr lang="en-CA" sz="2000" dirty="0">
                <a:solidFill>
                  <a:schemeClr val="bg1"/>
                </a:solidFill>
              </a:rPr>
              <a:t>events that typically last only milliseconds to a few minutes.  They occur quicker or </a:t>
            </a:r>
            <a:r>
              <a:rPr lang="en-CA" sz="2000" dirty="0">
                <a:solidFill>
                  <a:schemeClr val="accent2">
                    <a:lumMod val="75000"/>
                  </a:schemeClr>
                </a:solidFill>
              </a:rPr>
              <a:t>before thinking/cognition</a:t>
            </a:r>
            <a:r>
              <a:rPr lang="en-CA" sz="2000" dirty="0">
                <a:solidFill>
                  <a:schemeClr val="bg1"/>
                </a:solidFill>
              </a:rPr>
              <a:t>.</a:t>
            </a:r>
          </a:p>
        </p:txBody>
      </p:sp>
      <p:sp>
        <p:nvSpPr>
          <p:cNvPr id="20" name="Rectangle 19"/>
          <p:cNvSpPr/>
          <p:nvPr/>
        </p:nvSpPr>
        <p:spPr>
          <a:xfrm>
            <a:off x="4368800" y="5695787"/>
            <a:ext cx="5038968" cy="215444"/>
          </a:xfrm>
          <a:prstGeom prst="rect">
            <a:avLst/>
          </a:prstGeom>
        </p:spPr>
        <p:txBody>
          <a:bodyPr wrap="square">
            <a:spAutoFit/>
          </a:bodyPr>
          <a:lstStyle/>
          <a:p>
            <a:r>
              <a:rPr lang="fr-CA" sz="800" dirty="0">
                <a:latin typeface="Calibri" panose="020F0502020204030204" pitchFamily="34" charset="0"/>
                <a:ea typeface="Calibri" panose="020F0502020204030204" pitchFamily="34" charset="0"/>
                <a:cs typeface="Times New Roman" panose="02020603050405020304" pitchFamily="18" charset="0"/>
              </a:rPr>
              <a:t>Source:  </a:t>
            </a:r>
            <a:r>
              <a:rPr lang="en-CA" sz="800" dirty="0">
                <a:latin typeface="Calibri" panose="020F0502020204030204" pitchFamily="34" charset="0"/>
                <a:ea typeface="Calibri" panose="020F0502020204030204" pitchFamily="34" charset="0"/>
                <a:cs typeface="Times New Roman" panose="02020603050405020304" pitchFamily="18" charset="0"/>
              </a:rPr>
              <a:t>McShane, S. L., &amp; Steen, S. L. (2009). Canadian Organizational Behaviour (7th ed.). McGraw-Hill Ryerson</a:t>
            </a:r>
            <a:endParaRPr lang="en-US" dirty="0"/>
          </a:p>
        </p:txBody>
      </p:sp>
    </p:spTree>
    <p:extLst>
      <p:ext uri="{BB962C8B-B14F-4D97-AF65-F5344CB8AC3E}">
        <p14:creationId xmlns:p14="http://schemas.microsoft.com/office/powerpoint/2010/main" val="315441693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
            </a:r>
            <a:br>
              <a:rPr lang="en-US" dirty="0" smtClean="0"/>
            </a:br>
            <a:r>
              <a:rPr lang="en-US" dirty="0" smtClean="0"/>
              <a:t>Emotion example</a:t>
            </a:r>
            <a:endParaRPr lang="en-CA" dirty="0"/>
          </a:p>
        </p:txBody>
      </p:sp>
      <p:grpSp>
        <p:nvGrpSpPr>
          <p:cNvPr id="2" name="Group 1"/>
          <p:cNvGrpSpPr/>
          <p:nvPr/>
        </p:nvGrpSpPr>
        <p:grpSpPr>
          <a:xfrm>
            <a:off x="3912508" y="4941575"/>
            <a:ext cx="4366984" cy="1751534"/>
            <a:chOff x="4055622" y="4941575"/>
            <a:chExt cx="4366984" cy="1751534"/>
          </a:xfrm>
        </p:grpSpPr>
        <p:sp>
          <p:nvSpPr>
            <p:cNvPr id="6" name="Oval 5"/>
            <p:cNvSpPr/>
            <p:nvPr/>
          </p:nvSpPr>
          <p:spPr>
            <a:xfrm>
              <a:off x="4265419" y="4941575"/>
              <a:ext cx="1025019" cy="1025019"/>
            </a:xfrm>
            <a:prstGeom prst="ellipse">
              <a:avLst/>
            </a:prstGeom>
            <a:blipFill>
              <a:blip r:embed="rId2"/>
              <a:stretch>
                <a:fillRect/>
              </a:stretch>
            </a:blip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a:spLocks noChangeAspect="1"/>
            </p:cNvSpPr>
            <p:nvPr/>
          </p:nvSpPr>
          <p:spPr>
            <a:xfrm>
              <a:off x="4055622" y="6098103"/>
              <a:ext cx="1444612" cy="584775"/>
            </a:xfrm>
            <a:prstGeom prst="rect">
              <a:avLst/>
            </a:prstGeom>
            <a:noFill/>
          </p:spPr>
          <p:txBody>
            <a:bodyPr wrap="square" rtlCol="0">
              <a:spAutoFit/>
            </a:bodyPr>
            <a:lstStyle/>
            <a:p>
              <a:pPr algn="ctr"/>
              <a:r>
                <a:rPr lang="en-CA" sz="1600" dirty="0" smtClean="0">
                  <a:solidFill>
                    <a:schemeClr val="bg1"/>
                  </a:solidFill>
                </a:rPr>
                <a:t>The</a:t>
              </a:r>
            </a:p>
            <a:p>
              <a:pPr algn="ctr"/>
              <a:r>
                <a:rPr lang="en-US" sz="1600" dirty="0" smtClean="0">
                  <a:solidFill>
                    <a:schemeClr val="bg1"/>
                  </a:solidFill>
                </a:rPr>
                <a:t>Doctor</a:t>
              </a:r>
              <a:endParaRPr lang="en-CA" sz="1200" dirty="0" smtClean="0">
                <a:solidFill>
                  <a:schemeClr val="bg1"/>
                </a:solidFill>
              </a:endParaRPr>
            </a:p>
          </p:txBody>
        </p:sp>
        <p:sp>
          <p:nvSpPr>
            <p:cNvPr id="16" name="Oval 15"/>
            <p:cNvSpPr/>
            <p:nvPr/>
          </p:nvSpPr>
          <p:spPr>
            <a:xfrm>
              <a:off x="5726605" y="4974585"/>
              <a:ext cx="1025019" cy="1025019"/>
            </a:xfrm>
            <a:prstGeom prst="ellipse">
              <a:avLst/>
            </a:prstGeom>
            <a:blipFill>
              <a:blip r:embed="rId3"/>
              <a:stretch>
                <a:fillRect/>
              </a:stretch>
            </a:blip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7187791" y="4976548"/>
              <a:ext cx="1025019" cy="1025019"/>
            </a:xfrm>
            <a:prstGeom prst="ellipse">
              <a:avLst/>
            </a:prstGeom>
            <a:blipFill>
              <a:blip r:embed="rId4"/>
              <a:stretch>
                <a:fillRect/>
              </a:stretch>
            </a:blip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p:cNvSpPr txBox="1">
              <a:spLocks noChangeAspect="1"/>
            </p:cNvSpPr>
            <p:nvPr/>
          </p:nvSpPr>
          <p:spPr>
            <a:xfrm>
              <a:off x="5516808" y="6098103"/>
              <a:ext cx="1444612" cy="584775"/>
            </a:xfrm>
            <a:prstGeom prst="rect">
              <a:avLst/>
            </a:prstGeom>
            <a:noFill/>
          </p:spPr>
          <p:txBody>
            <a:bodyPr wrap="square" rtlCol="0">
              <a:spAutoFit/>
            </a:bodyPr>
            <a:lstStyle/>
            <a:p>
              <a:pPr algn="ctr"/>
              <a:r>
                <a:rPr lang="en-US" sz="1600" dirty="0" smtClean="0">
                  <a:solidFill>
                    <a:schemeClr val="bg1"/>
                  </a:solidFill>
                </a:rPr>
                <a:t>Amy</a:t>
              </a:r>
            </a:p>
            <a:p>
              <a:pPr algn="ctr"/>
              <a:r>
                <a:rPr lang="en-US" sz="1600" dirty="0" smtClean="0">
                  <a:solidFill>
                    <a:schemeClr val="bg1"/>
                  </a:solidFill>
                </a:rPr>
                <a:t>Pond</a:t>
              </a:r>
              <a:endParaRPr lang="en-CA" sz="1200" dirty="0" smtClean="0">
                <a:solidFill>
                  <a:schemeClr val="bg1"/>
                </a:solidFill>
              </a:endParaRPr>
            </a:p>
          </p:txBody>
        </p:sp>
        <p:sp>
          <p:nvSpPr>
            <p:cNvPr id="24" name="TextBox 23"/>
            <p:cNvSpPr txBox="1">
              <a:spLocks noChangeAspect="1"/>
            </p:cNvSpPr>
            <p:nvPr/>
          </p:nvSpPr>
          <p:spPr>
            <a:xfrm>
              <a:off x="6977994" y="6108334"/>
              <a:ext cx="1444612" cy="584775"/>
            </a:xfrm>
            <a:prstGeom prst="rect">
              <a:avLst/>
            </a:prstGeom>
            <a:noFill/>
          </p:spPr>
          <p:txBody>
            <a:bodyPr wrap="square" rtlCol="0">
              <a:spAutoFit/>
            </a:bodyPr>
            <a:lstStyle/>
            <a:p>
              <a:pPr algn="ctr"/>
              <a:r>
                <a:rPr lang="en-US" sz="1600" dirty="0" smtClean="0">
                  <a:solidFill>
                    <a:schemeClr val="bg1"/>
                  </a:solidFill>
                </a:rPr>
                <a:t>Vincent Van Gogh</a:t>
              </a:r>
              <a:endParaRPr lang="en-CA" sz="1600" dirty="0" smtClean="0">
                <a:solidFill>
                  <a:schemeClr val="bg1"/>
                </a:solidFill>
              </a:endParaRPr>
            </a:p>
          </p:txBody>
        </p:sp>
      </p:grpSp>
      <p:pic>
        <p:nvPicPr>
          <p:cNvPr id="20" name="Picture 19"/>
          <p:cNvPicPr/>
          <p:nvPr/>
        </p:nvPicPr>
        <p:blipFill>
          <a:blip r:embed="rId5">
            <a:extLst>
              <a:ext uri="{28A0092B-C50C-407E-A947-70E740481C1C}">
                <a14:useLocalDpi xmlns:a14="http://schemas.microsoft.com/office/drawing/2010/main" val="0"/>
              </a:ext>
            </a:extLst>
          </a:blip>
          <a:stretch>
            <a:fillRect/>
          </a:stretch>
        </p:blipFill>
        <p:spPr>
          <a:xfrm>
            <a:off x="1056286" y="1583059"/>
            <a:ext cx="4521835" cy="2734310"/>
          </a:xfrm>
          <a:prstGeom prst="rect">
            <a:avLst/>
          </a:prstGeom>
          <a:ln w="25400">
            <a:solidFill>
              <a:schemeClr val="tx1"/>
            </a:solidFill>
          </a:ln>
        </p:spPr>
      </p:pic>
      <p:sp>
        <p:nvSpPr>
          <p:cNvPr id="4" name="Rectangle 3"/>
          <p:cNvSpPr/>
          <p:nvPr/>
        </p:nvSpPr>
        <p:spPr>
          <a:xfrm>
            <a:off x="6309078" y="1888385"/>
            <a:ext cx="4374128" cy="2123658"/>
          </a:xfrm>
          <a:prstGeom prst="rect">
            <a:avLst/>
          </a:prstGeom>
        </p:spPr>
        <p:txBody>
          <a:bodyPr wrap="square">
            <a:spAutoFit/>
          </a:bodyPr>
          <a:lstStyle/>
          <a:p>
            <a:pPr algn="ctr"/>
            <a:r>
              <a:rPr lang="en-US" dirty="0">
                <a:solidFill>
                  <a:schemeClr val="bg1"/>
                </a:solidFill>
              </a:rPr>
              <a:t>Doctor </a:t>
            </a:r>
            <a:r>
              <a:rPr lang="en-US" dirty="0" smtClean="0">
                <a:solidFill>
                  <a:schemeClr val="bg1"/>
                </a:solidFill>
              </a:rPr>
              <a:t>Who</a:t>
            </a:r>
          </a:p>
          <a:p>
            <a:pPr algn="ctr"/>
            <a:endParaRPr lang="en-US" dirty="0">
              <a:solidFill>
                <a:schemeClr val="bg1"/>
              </a:solidFill>
            </a:endParaRPr>
          </a:p>
          <a:p>
            <a:pPr algn="ctr"/>
            <a:r>
              <a:rPr lang="en-CA" sz="1200" dirty="0">
                <a:solidFill>
                  <a:schemeClr val="bg1"/>
                </a:solidFill>
              </a:rPr>
              <a:t>Season 05 Episode </a:t>
            </a:r>
            <a:r>
              <a:rPr lang="en-CA" sz="1200" dirty="0" smtClean="0">
                <a:solidFill>
                  <a:schemeClr val="bg1"/>
                </a:solidFill>
              </a:rPr>
              <a:t>10</a:t>
            </a:r>
          </a:p>
          <a:p>
            <a:pPr algn="ctr"/>
            <a:r>
              <a:rPr lang="en-CA" sz="600" dirty="0" smtClean="0">
                <a:solidFill>
                  <a:schemeClr val="bg1"/>
                </a:solidFill>
              </a:rPr>
              <a:t> </a:t>
            </a:r>
          </a:p>
          <a:p>
            <a:pPr algn="ctr"/>
            <a:r>
              <a:rPr lang="en-CA" sz="1200" dirty="0" smtClean="0">
                <a:solidFill>
                  <a:schemeClr val="bg1"/>
                </a:solidFill>
              </a:rPr>
              <a:t>“</a:t>
            </a:r>
            <a:r>
              <a:rPr lang="en-CA" sz="1200" dirty="0">
                <a:solidFill>
                  <a:schemeClr val="bg1"/>
                </a:solidFill>
              </a:rPr>
              <a:t>Vincent and the Doctor</a:t>
            </a:r>
            <a:r>
              <a:rPr lang="en-CA" sz="1200" dirty="0" smtClean="0">
                <a:solidFill>
                  <a:schemeClr val="bg1"/>
                </a:solidFill>
              </a:rPr>
              <a:t>”</a:t>
            </a:r>
          </a:p>
          <a:p>
            <a:pPr algn="ctr"/>
            <a:r>
              <a:rPr lang="en-CA" sz="1200" dirty="0" smtClean="0">
                <a:solidFill>
                  <a:schemeClr val="bg1"/>
                </a:solidFill>
              </a:rPr>
              <a:t>(</a:t>
            </a:r>
            <a:r>
              <a:rPr lang="en-CA" sz="1200" dirty="0">
                <a:solidFill>
                  <a:schemeClr val="bg1"/>
                </a:solidFill>
              </a:rPr>
              <a:t>46 mins)</a:t>
            </a:r>
            <a:endParaRPr lang="en-US" sz="1200" dirty="0">
              <a:solidFill>
                <a:schemeClr val="bg1"/>
              </a:solidFill>
            </a:endParaRPr>
          </a:p>
          <a:p>
            <a:r>
              <a:rPr lang="en-CA" cap="small" dirty="0">
                <a:latin typeface="Calibri" panose="020F0502020204030204" pitchFamily="34" charset="0"/>
                <a:ea typeface="Calibri" panose="020F0502020204030204" pitchFamily="34" charset="0"/>
                <a:cs typeface="Times New Roman" panose="02020603050405020304" pitchFamily="18" charset="0"/>
              </a:rPr>
              <a:t> </a:t>
            </a:r>
            <a:endParaRPr lang="en-US" sz="1200" dirty="0">
              <a:solidFill>
                <a:schemeClr val="bg1"/>
              </a:solidFill>
            </a:endParaRPr>
          </a:p>
          <a:p>
            <a:pPr algn="ctr"/>
            <a:r>
              <a:rPr lang="en-CA" sz="1200" dirty="0">
                <a:solidFill>
                  <a:schemeClr val="bg1"/>
                </a:solidFill>
              </a:rPr>
              <a:t>The Doctor and Amy travel back in time to meet Vincent Van Gogh and face an invisible monster that only the painter can see.</a:t>
            </a:r>
            <a:endParaRPr lang="en-US" sz="1200" dirty="0">
              <a:solidFill>
                <a:schemeClr val="bg1"/>
              </a:solidFill>
            </a:endParaRPr>
          </a:p>
        </p:txBody>
      </p:sp>
    </p:spTree>
    <p:extLst>
      <p:ext uri="{BB962C8B-B14F-4D97-AF65-F5344CB8AC3E}">
        <p14:creationId xmlns:p14="http://schemas.microsoft.com/office/powerpoint/2010/main" val="407636794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Emotion </a:t>
            </a:r>
            <a:r>
              <a:rPr lang="en-US" dirty="0" smtClean="0"/>
              <a:t>example</a:t>
            </a:r>
            <a:endParaRPr lang="en-CA"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8037" y="1481030"/>
            <a:ext cx="3123251" cy="4349933"/>
          </a:xfrm>
          <a:prstGeom prst="rect">
            <a:avLst/>
          </a:prstGeom>
          <a:ln w="12700" cmpd="sng">
            <a:solidFill>
              <a:schemeClr val="tx1"/>
            </a:solidFill>
          </a:ln>
        </p:spPr>
      </p:pic>
      <p:sp>
        <p:nvSpPr>
          <p:cNvPr id="14" name="TextBox 13"/>
          <p:cNvSpPr txBox="1">
            <a:spLocks noChangeAspect="1"/>
          </p:cNvSpPr>
          <p:nvPr/>
        </p:nvSpPr>
        <p:spPr>
          <a:xfrm>
            <a:off x="4233594" y="3614076"/>
            <a:ext cx="5350568" cy="830997"/>
          </a:xfrm>
          <a:prstGeom prst="rect">
            <a:avLst/>
          </a:prstGeom>
          <a:noFill/>
        </p:spPr>
        <p:txBody>
          <a:bodyPr wrap="square" rtlCol="0">
            <a:spAutoFit/>
          </a:bodyPr>
          <a:lstStyle/>
          <a:p>
            <a:r>
              <a:rPr lang="en-CA" sz="1600" dirty="0">
                <a:solidFill>
                  <a:schemeClr val="bg1"/>
                </a:solidFill>
              </a:rPr>
              <a:t>A woman desperate to boost her social media score hits the jackpot when she's invited to a swanky wedding, but the trip doesn't go as </a:t>
            </a:r>
            <a:r>
              <a:rPr lang="en-CA" sz="1600" dirty="0" smtClean="0">
                <a:solidFill>
                  <a:schemeClr val="bg1"/>
                </a:solidFill>
              </a:rPr>
              <a:t>planned.</a:t>
            </a:r>
            <a:endParaRPr lang="en-CA" sz="1600" dirty="0">
              <a:solidFill>
                <a:schemeClr val="bg1"/>
              </a:solidFill>
            </a:endParaRPr>
          </a:p>
        </p:txBody>
      </p:sp>
      <p:grpSp>
        <p:nvGrpSpPr>
          <p:cNvPr id="4" name="Group 3"/>
          <p:cNvGrpSpPr/>
          <p:nvPr/>
        </p:nvGrpSpPr>
        <p:grpSpPr>
          <a:xfrm>
            <a:off x="4055622" y="4941574"/>
            <a:ext cx="7289356" cy="1751535"/>
            <a:chOff x="4055622" y="4941574"/>
            <a:chExt cx="7289356" cy="1751535"/>
          </a:xfrm>
        </p:grpSpPr>
        <p:sp>
          <p:nvSpPr>
            <p:cNvPr id="6" name="Oval 5"/>
            <p:cNvSpPr/>
            <p:nvPr/>
          </p:nvSpPr>
          <p:spPr>
            <a:xfrm>
              <a:off x="4265419" y="4941575"/>
              <a:ext cx="1025019" cy="1025019"/>
            </a:xfrm>
            <a:prstGeom prst="ellipse">
              <a:avLst/>
            </a:prstGeom>
            <a:blipFill>
              <a:blip r:embed="rId3"/>
              <a:stretch>
                <a:fillRect/>
              </a:stretch>
            </a:blip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a:spLocks noChangeAspect="1"/>
            </p:cNvSpPr>
            <p:nvPr/>
          </p:nvSpPr>
          <p:spPr>
            <a:xfrm>
              <a:off x="4055622" y="6098103"/>
              <a:ext cx="1444612" cy="584775"/>
            </a:xfrm>
            <a:prstGeom prst="rect">
              <a:avLst/>
            </a:prstGeom>
            <a:noFill/>
          </p:spPr>
          <p:txBody>
            <a:bodyPr wrap="square" rtlCol="0">
              <a:spAutoFit/>
            </a:bodyPr>
            <a:lstStyle/>
            <a:p>
              <a:pPr algn="ctr"/>
              <a:r>
                <a:rPr lang="en-CA" sz="1600" dirty="0" err="1" smtClean="0">
                  <a:solidFill>
                    <a:schemeClr val="bg1"/>
                  </a:solidFill>
                </a:rPr>
                <a:t>Lacie</a:t>
              </a:r>
              <a:endParaRPr lang="en-CA" sz="1600" dirty="0" smtClean="0">
                <a:solidFill>
                  <a:schemeClr val="bg1"/>
                </a:solidFill>
              </a:endParaRPr>
            </a:p>
            <a:p>
              <a:pPr algn="ctr"/>
              <a:r>
                <a:rPr lang="en-US" sz="1600" dirty="0" smtClean="0">
                  <a:solidFill>
                    <a:schemeClr val="bg1"/>
                  </a:solidFill>
                </a:rPr>
                <a:t>Pound</a:t>
              </a:r>
              <a:endParaRPr lang="en-CA" sz="1200" dirty="0" smtClean="0">
                <a:solidFill>
                  <a:schemeClr val="bg1"/>
                </a:solidFill>
              </a:endParaRPr>
            </a:p>
          </p:txBody>
        </p:sp>
        <p:sp>
          <p:nvSpPr>
            <p:cNvPr id="16" name="Oval 15"/>
            <p:cNvSpPr/>
            <p:nvPr/>
          </p:nvSpPr>
          <p:spPr>
            <a:xfrm>
              <a:off x="5726605" y="4974585"/>
              <a:ext cx="1025019" cy="1025019"/>
            </a:xfrm>
            <a:prstGeom prst="ellipse">
              <a:avLst/>
            </a:prstGeom>
            <a:blipFill>
              <a:blip r:embed="rId4"/>
              <a:stretch>
                <a:fillRect/>
              </a:stretch>
            </a:blip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7187791" y="4976548"/>
              <a:ext cx="1025019" cy="1025019"/>
            </a:xfrm>
            <a:prstGeom prst="ellipse">
              <a:avLst/>
            </a:prstGeom>
            <a:blipFill>
              <a:blip r:embed="rId5"/>
              <a:stretch>
                <a:fillRect/>
              </a:stretch>
            </a:blip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8648977" y="4976548"/>
              <a:ext cx="1025019" cy="1025019"/>
            </a:xfrm>
            <a:prstGeom prst="ellipse">
              <a:avLst/>
            </a:prstGeom>
            <a:blipFill>
              <a:blip r:embed="rId6"/>
              <a:stretch>
                <a:fillRect/>
              </a:stretch>
            </a:blip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10110163" y="4941574"/>
              <a:ext cx="1025019" cy="1025019"/>
            </a:xfrm>
            <a:prstGeom prst="ellipse">
              <a:avLst/>
            </a:prstGeom>
            <a:blipFill>
              <a:blip r:embed="rId7"/>
              <a:stretch>
                <a:fillRect/>
              </a:stretch>
            </a:blip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p:cNvSpPr txBox="1">
              <a:spLocks noChangeAspect="1"/>
            </p:cNvSpPr>
            <p:nvPr/>
          </p:nvSpPr>
          <p:spPr>
            <a:xfrm>
              <a:off x="5516808" y="6098103"/>
              <a:ext cx="1444612" cy="584775"/>
            </a:xfrm>
            <a:prstGeom prst="rect">
              <a:avLst/>
            </a:prstGeom>
            <a:noFill/>
          </p:spPr>
          <p:txBody>
            <a:bodyPr wrap="square" rtlCol="0">
              <a:spAutoFit/>
            </a:bodyPr>
            <a:lstStyle/>
            <a:p>
              <a:pPr algn="ctr"/>
              <a:r>
                <a:rPr lang="en-CA" sz="1600" dirty="0" smtClean="0">
                  <a:solidFill>
                    <a:schemeClr val="bg1"/>
                  </a:solidFill>
                </a:rPr>
                <a:t>Ryan</a:t>
              </a:r>
            </a:p>
            <a:p>
              <a:pPr algn="ctr"/>
              <a:r>
                <a:rPr lang="en-US" sz="1600" dirty="0" smtClean="0">
                  <a:solidFill>
                    <a:schemeClr val="bg1"/>
                  </a:solidFill>
                </a:rPr>
                <a:t>Pound</a:t>
              </a:r>
              <a:endParaRPr lang="en-CA" sz="1200" dirty="0" smtClean="0">
                <a:solidFill>
                  <a:schemeClr val="bg1"/>
                </a:solidFill>
              </a:endParaRPr>
            </a:p>
          </p:txBody>
        </p:sp>
        <p:sp>
          <p:nvSpPr>
            <p:cNvPr id="24" name="TextBox 23"/>
            <p:cNvSpPr txBox="1">
              <a:spLocks noChangeAspect="1"/>
            </p:cNvSpPr>
            <p:nvPr/>
          </p:nvSpPr>
          <p:spPr>
            <a:xfrm>
              <a:off x="6977994" y="6108334"/>
              <a:ext cx="1444612" cy="584775"/>
            </a:xfrm>
            <a:prstGeom prst="rect">
              <a:avLst/>
            </a:prstGeom>
            <a:noFill/>
          </p:spPr>
          <p:txBody>
            <a:bodyPr wrap="square" rtlCol="0">
              <a:spAutoFit/>
            </a:bodyPr>
            <a:lstStyle/>
            <a:p>
              <a:pPr algn="ctr"/>
              <a:r>
                <a:rPr lang="en-CA" sz="1600" dirty="0" smtClean="0">
                  <a:solidFill>
                    <a:schemeClr val="bg1"/>
                  </a:solidFill>
                </a:rPr>
                <a:t>Naomi</a:t>
              </a:r>
            </a:p>
            <a:p>
              <a:pPr algn="ctr"/>
              <a:r>
                <a:rPr lang="en-US" sz="1600" dirty="0" err="1" smtClean="0">
                  <a:solidFill>
                    <a:schemeClr val="bg1"/>
                  </a:solidFill>
                </a:rPr>
                <a:t>Blestow</a:t>
              </a:r>
              <a:endParaRPr lang="en-CA" sz="1600" dirty="0" smtClean="0">
                <a:solidFill>
                  <a:schemeClr val="bg1"/>
                </a:solidFill>
              </a:endParaRPr>
            </a:p>
          </p:txBody>
        </p:sp>
        <p:sp>
          <p:nvSpPr>
            <p:cNvPr id="26" name="TextBox 25"/>
            <p:cNvSpPr txBox="1">
              <a:spLocks noChangeAspect="1"/>
            </p:cNvSpPr>
            <p:nvPr/>
          </p:nvSpPr>
          <p:spPr>
            <a:xfrm>
              <a:off x="8439180" y="6108334"/>
              <a:ext cx="1444612" cy="338554"/>
            </a:xfrm>
            <a:prstGeom prst="rect">
              <a:avLst/>
            </a:prstGeom>
            <a:noFill/>
          </p:spPr>
          <p:txBody>
            <a:bodyPr wrap="square" rtlCol="0">
              <a:spAutoFit/>
            </a:bodyPr>
            <a:lstStyle/>
            <a:p>
              <a:pPr algn="ctr"/>
              <a:r>
                <a:rPr lang="en-CA" sz="1600" dirty="0" smtClean="0">
                  <a:solidFill>
                    <a:schemeClr val="bg1"/>
                  </a:solidFill>
                </a:rPr>
                <a:t>Susan</a:t>
              </a:r>
              <a:endParaRPr lang="en-CA" sz="1200" dirty="0" smtClean="0">
                <a:solidFill>
                  <a:schemeClr val="bg1"/>
                </a:solidFill>
              </a:endParaRPr>
            </a:p>
          </p:txBody>
        </p:sp>
        <p:sp>
          <p:nvSpPr>
            <p:cNvPr id="27" name="TextBox 26"/>
            <p:cNvSpPr txBox="1">
              <a:spLocks noChangeAspect="1"/>
            </p:cNvSpPr>
            <p:nvPr/>
          </p:nvSpPr>
          <p:spPr>
            <a:xfrm>
              <a:off x="9900366" y="6108334"/>
              <a:ext cx="1444612" cy="338554"/>
            </a:xfrm>
            <a:prstGeom prst="rect">
              <a:avLst/>
            </a:prstGeom>
            <a:noFill/>
          </p:spPr>
          <p:txBody>
            <a:bodyPr wrap="square" rtlCol="0">
              <a:spAutoFit/>
            </a:bodyPr>
            <a:lstStyle/>
            <a:p>
              <a:pPr algn="ctr"/>
              <a:r>
                <a:rPr lang="en-CA" sz="1600" dirty="0" smtClean="0">
                  <a:solidFill>
                    <a:schemeClr val="bg1"/>
                  </a:solidFill>
                </a:rPr>
                <a:t>Prisoner</a:t>
              </a:r>
              <a:endParaRPr lang="en-CA" sz="1200" dirty="0" smtClean="0">
                <a:solidFill>
                  <a:schemeClr val="bg1"/>
                </a:solidFill>
              </a:endParaRPr>
            </a:p>
          </p:txBody>
        </p:sp>
      </p:grpSp>
      <p:sp>
        <p:nvSpPr>
          <p:cNvPr id="29" name="TextBox 28"/>
          <p:cNvSpPr txBox="1">
            <a:spLocks noChangeAspect="1"/>
          </p:cNvSpPr>
          <p:nvPr/>
        </p:nvSpPr>
        <p:spPr>
          <a:xfrm>
            <a:off x="4233594" y="1483169"/>
            <a:ext cx="2533280" cy="1785104"/>
          </a:xfrm>
          <a:prstGeom prst="rect">
            <a:avLst/>
          </a:prstGeom>
          <a:noFill/>
        </p:spPr>
        <p:txBody>
          <a:bodyPr wrap="square" rtlCol="0">
            <a:spAutoFit/>
          </a:bodyPr>
          <a:lstStyle/>
          <a:p>
            <a:r>
              <a:rPr lang="en-US" sz="2000" dirty="0" smtClean="0">
                <a:solidFill>
                  <a:schemeClr val="bg1"/>
                </a:solidFill>
              </a:rPr>
              <a:t>Black Mirror</a:t>
            </a:r>
          </a:p>
          <a:p>
            <a:endParaRPr lang="en-US" sz="2000" dirty="0">
              <a:solidFill>
                <a:schemeClr val="bg1"/>
              </a:solidFill>
            </a:endParaRPr>
          </a:p>
          <a:p>
            <a:r>
              <a:rPr lang="en-US" sz="1400" dirty="0" smtClean="0">
                <a:solidFill>
                  <a:schemeClr val="bg1"/>
                </a:solidFill>
              </a:rPr>
              <a:t>Season 3 Episode 1</a:t>
            </a:r>
          </a:p>
          <a:p>
            <a:endParaRPr lang="en-US" sz="1400" dirty="0" smtClean="0">
              <a:solidFill>
                <a:schemeClr val="bg1"/>
              </a:solidFill>
            </a:endParaRPr>
          </a:p>
          <a:p>
            <a:r>
              <a:rPr lang="en-US" sz="1400" dirty="0" smtClean="0">
                <a:solidFill>
                  <a:schemeClr val="bg1"/>
                </a:solidFill>
              </a:rPr>
              <a:t>“Nosedive”</a:t>
            </a:r>
          </a:p>
          <a:p>
            <a:endParaRPr lang="en-US" sz="1400" dirty="0" smtClean="0">
              <a:solidFill>
                <a:schemeClr val="bg1"/>
              </a:solidFill>
            </a:endParaRPr>
          </a:p>
          <a:p>
            <a:r>
              <a:rPr lang="en-US" sz="1400" dirty="0" smtClean="0">
                <a:solidFill>
                  <a:schemeClr val="bg1"/>
                </a:solidFill>
              </a:rPr>
              <a:t>(63 mins)</a:t>
            </a:r>
            <a:endParaRPr lang="en-CA" sz="1400" dirty="0">
              <a:solidFill>
                <a:schemeClr val="bg1"/>
              </a:solidFill>
            </a:endParaRPr>
          </a:p>
        </p:txBody>
      </p:sp>
      <p:grpSp>
        <p:nvGrpSpPr>
          <p:cNvPr id="20" name="Group 19"/>
          <p:cNvGrpSpPr/>
          <p:nvPr/>
        </p:nvGrpSpPr>
        <p:grpSpPr>
          <a:xfrm>
            <a:off x="10217879" y="123474"/>
            <a:ext cx="855886" cy="838565"/>
            <a:chOff x="2151261" y="3476248"/>
            <a:chExt cx="855886" cy="838565"/>
          </a:xfrm>
        </p:grpSpPr>
        <p:sp>
          <p:nvSpPr>
            <p:cNvPr id="21" name="Oval 20"/>
            <p:cNvSpPr/>
            <p:nvPr/>
          </p:nvSpPr>
          <p:spPr>
            <a:xfrm>
              <a:off x="2151261" y="3476248"/>
              <a:ext cx="838565" cy="838565"/>
            </a:xfrm>
            <a:prstGeom prst="ellipse">
              <a:avLst/>
            </a:prstGeom>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22" name="Rectangle 21"/>
            <p:cNvSpPr/>
            <p:nvPr/>
          </p:nvSpPr>
          <p:spPr>
            <a:xfrm>
              <a:off x="2163647" y="3526982"/>
              <a:ext cx="843500" cy="646331"/>
            </a:xfrm>
            <a:prstGeom prst="rect">
              <a:avLst/>
            </a:prstGeom>
            <a:noFill/>
            <a:effectLst>
              <a:outerShdw blurRad="50800" dist="12700" dir="2700000" algn="tl" rotWithShape="0">
                <a:prstClr val="black">
                  <a:alpha val="40000"/>
                </a:prstClr>
              </a:outerShdw>
            </a:effectLst>
          </p:spPr>
          <p:txBody>
            <a:bodyPr wrap="none" lIns="91440" tIns="45720" rIns="91440" bIns="45720">
              <a:spAutoFit/>
            </a:bodyPr>
            <a:lstStyle/>
            <a:p>
              <a:pPr algn="ctr"/>
              <a:r>
                <a:rPr lang="en-US" sz="3600" b="1" spc="50" dirty="0" err="1" smtClean="0">
                  <a:ln w="9525" cmpd="sng">
                    <a:solidFill>
                      <a:schemeClr val="accent1"/>
                    </a:solidFill>
                    <a:prstDash val="solid"/>
                  </a:ln>
                  <a:solidFill>
                    <a:srgbClr val="70AD47">
                      <a:tint val="1000"/>
                    </a:srgbClr>
                  </a:solidFill>
                  <a:effectLst>
                    <a:glow rad="38100">
                      <a:schemeClr val="accent1">
                        <a:alpha val="40000"/>
                      </a:schemeClr>
                    </a:glow>
                  </a:effectLst>
                </a:rPr>
                <a:t>Ap</a:t>
              </a:r>
              <a:endParaRPr lang="en-US" sz="3600" b="1"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grpSp>
    </p:spTree>
    <p:extLst>
      <p:ext uri="{BB962C8B-B14F-4D97-AF65-F5344CB8AC3E}">
        <p14:creationId xmlns:p14="http://schemas.microsoft.com/office/powerpoint/2010/main" val="113850484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Emotion </a:t>
            </a:r>
            <a:endParaRPr lang="en-CA" dirty="0"/>
          </a:p>
        </p:txBody>
      </p:sp>
      <p:pic>
        <p:nvPicPr>
          <p:cNvPr id="20" name="Picture 19" descr="https://s-media-cache-ak0.pinimg.com/564x/43/ce/bd/43cebd5bd362fd8452336e32216aff75.jpg"/>
          <p:cNvPicPr/>
          <p:nvPr/>
        </p:nvPicPr>
        <p:blipFill>
          <a:blip r:embed="rId2">
            <a:extLst>
              <a:ext uri="{28A0092B-C50C-407E-A947-70E740481C1C}">
                <a14:useLocalDpi xmlns:a14="http://schemas.microsoft.com/office/drawing/2010/main" val="0"/>
              </a:ext>
            </a:extLst>
          </a:blip>
          <a:srcRect/>
          <a:stretch>
            <a:fillRect/>
          </a:stretch>
        </p:blipFill>
        <p:spPr bwMode="auto">
          <a:xfrm>
            <a:off x="5425026" y="93987"/>
            <a:ext cx="6667448" cy="6667448"/>
          </a:xfrm>
          <a:prstGeom prst="rect">
            <a:avLst/>
          </a:prstGeom>
          <a:noFill/>
          <a:ln w="12700">
            <a:solidFill>
              <a:schemeClr val="tx1"/>
            </a:solidFill>
          </a:ln>
        </p:spPr>
      </p:pic>
      <p:pic>
        <p:nvPicPr>
          <p:cNvPr id="21" name="Picture 20"/>
          <p:cNvPicPr>
            <a:picLocks noChangeAspect="1"/>
          </p:cNvPicPr>
          <p:nvPr/>
        </p:nvPicPr>
        <p:blipFill>
          <a:blip r:embed="rId3"/>
          <a:stretch>
            <a:fillRect/>
          </a:stretch>
        </p:blipFill>
        <p:spPr>
          <a:xfrm>
            <a:off x="-174326" y="6530321"/>
            <a:ext cx="6583680" cy="126285"/>
          </a:xfrm>
          <a:prstGeom prst="rect">
            <a:avLst/>
          </a:prstGeom>
        </p:spPr>
      </p:pic>
    </p:spTree>
    <p:extLst>
      <p:ext uri="{BB962C8B-B14F-4D97-AF65-F5344CB8AC3E}">
        <p14:creationId xmlns:p14="http://schemas.microsoft.com/office/powerpoint/2010/main" val="19430868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Emotion </a:t>
            </a:r>
            <a:endParaRPr lang="en-CA" dirty="0"/>
          </a:p>
        </p:txBody>
      </p:sp>
      <p:pic>
        <p:nvPicPr>
          <p:cNvPr id="2" name="Picture 1"/>
          <p:cNvPicPr>
            <a:picLocks noChangeAspect="1"/>
          </p:cNvPicPr>
          <p:nvPr/>
        </p:nvPicPr>
        <p:blipFill>
          <a:blip r:embed="rId2"/>
          <a:stretch>
            <a:fillRect/>
          </a:stretch>
        </p:blipFill>
        <p:spPr>
          <a:xfrm>
            <a:off x="5499168" y="6579562"/>
            <a:ext cx="6584813" cy="126306"/>
          </a:xfrm>
          <a:prstGeom prst="rect">
            <a:avLst/>
          </a:prstGeom>
        </p:spPr>
      </p:pic>
      <p:sp>
        <p:nvSpPr>
          <p:cNvPr id="4" name="Rectangle 3"/>
          <p:cNvSpPr/>
          <p:nvPr/>
        </p:nvSpPr>
        <p:spPr>
          <a:xfrm>
            <a:off x="181481" y="1927728"/>
            <a:ext cx="4781044" cy="1754326"/>
          </a:xfrm>
          <a:prstGeom prst="rect">
            <a:avLst/>
          </a:prstGeom>
        </p:spPr>
        <p:txBody>
          <a:bodyPr wrap="square">
            <a:spAutoFit/>
          </a:bodyPr>
          <a:lstStyle/>
          <a:p>
            <a:pPr algn="ctr"/>
            <a:r>
              <a:rPr lang="en-CA" dirty="0" smtClean="0">
                <a:solidFill>
                  <a:schemeClr val="bg1"/>
                </a:solidFill>
              </a:rPr>
              <a:t>Analyze the main </a:t>
            </a:r>
            <a:r>
              <a:rPr lang="en-CA" dirty="0" smtClean="0">
                <a:solidFill>
                  <a:schemeClr val="bg1"/>
                </a:solidFill>
              </a:rPr>
              <a:t>characters in </a:t>
            </a:r>
            <a:r>
              <a:rPr lang="en-CA" dirty="0" smtClean="0">
                <a:solidFill>
                  <a:schemeClr val="bg1"/>
                </a:solidFill>
              </a:rPr>
              <a:t>regards to the emotions demonstrated.  </a:t>
            </a:r>
          </a:p>
          <a:p>
            <a:pPr algn="ctr"/>
            <a:endParaRPr lang="en-CA" dirty="0">
              <a:solidFill>
                <a:schemeClr val="bg1"/>
              </a:solidFill>
            </a:endParaRPr>
          </a:p>
          <a:p>
            <a:pPr algn="ctr"/>
            <a:r>
              <a:rPr lang="en-CA" dirty="0" smtClean="0">
                <a:solidFill>
                  <a:schemeClr val="bg1"/>
                </a:solidFill>
              </a:rPr>
              <a:t>Which emotions do we see from </a:t>
            </a:r>
            <a:r>
              <a:rPr lang="en-CA" dirty="0">
                <a:solidFill>
                  <a:schemeClr val="bg1"/>
                </a:solidFill>
              </a:rPr>
              <a:t>V</a:t>
            </a:r>
            <a:r>
              <a:rPr lang="en-CA" dirty="0" smtClean="0">
                <a:solidFill>
                  <a:schemeClr val="bg1"/>
                </a:solidFill>
              </a:rPr>
              <a:t>incent?  Amy?  The Doctor?  The townspeople?</a:t>
            </a:r>
            <a:endParaRPr lang="en-CA" dirty="0">
              <a:solidFill>
                <a:schemeClr val="bg1"/>
              </a:solidFill>
            </a:endParaRPr>
          </a:p>
        </p:txBody>
      </p:sp>
      <p:pic>
        <p:nvPicPr>
          <p:cNvPr id="6" name="Picture 5" descr="https://s-media-cache-ak0.pinimg.com/564x/43/ce/bd/43cebd5bd362fd8452336e32216aff75.jpg"/>
          <p:cNvPicPr/>
          <p:nvPr/>
        </p:nvPicPr>
        <p:blipFill>
          <a:blip r:embed="rId3">
            <a:extLst>
              <a:ext uri="{28A0092B-C50C-407E-A947-70E740481C1C}">
                <a14:useLocalDpi xmlns:a14="http://schemas.microsoft.com/office/drawing/2010/main" val="0"/>
              </a:ext>
            </a:extLst>
          </a:blip>
          <a:srcRect/>
          <a:stretch>
            <a:fillRect/>
          </a:stretch>
        </p:blipFill>
        <p:spPr bwMode="auto">
          <a:xfrm>
            <a:off x="5425026" y="93987"/>
            <a:ext cx="6667448" cy="6667448"/>
          </a:xfrm>
          <a:prstGeom prst="rect">
            <a:avLst/>
          </a:prstGeom>
          <a:noFill/>
          <a:ln w="12700">
            <a:solidFill>
              <a:schemeClr val="tx1"/>
            </a:solidFill>
          </a:ln>
        </p:spPr>
      </p:pic>
      <p:grpSp>
        <p:nvGrpSpPr>
          <p:cNvPr id="7" name="Group 6"/>
          <p:cNvGrpSpPr/>
          <p:nvPr/>
        </p:nvGrpSpPr>
        <p:grpSpPr>
          <a:xfrm>
            <a:off x="11231880" y="104424"/>
            <a:ext cx="843540" cy="838565"/>
            <a:chOff x="2003721" y="4482204"/>
            <a:chExt cx="843540" cy="838565"/>
          </a:xfrm>
        </p:grpSpPr>
        <p:sp>
          <p:nvSpPr>
            <p:cNvPr id="8" name="Oval 7"/>
            <p:cNvSpPr/>
            <p:nvPr/>
          </p:nvSpPr>
          <p:spPr>
            <a:xfrm>
              <a:off x="2003721" y="4482204"/>
              <a:ext cx="838565" cy="838565"/>
            </a:xfrm>
            <a:prstGeom prst="ellipse">
              <a:avLst/>
            </a:prstGeom>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9" name="Rectangle 8"/>
            <p:cNvSpPr/>
            <p:nvPr/>
          </p:nvSpPr>
          <p:spPr>
            <a:xfrm>
              <a:off x="2031012" y="4530872"/>
              <a:ext cx="816249" cy="646331"/>
            </a:xfrm>
            <a:prstGeom prst="rect">
              <a:avLst/>
            </a:prstGeom>
            <a:noFill/>
            <a:effectLst>
              <a:outerShdw blurRad="50800" dist="12700" dir="2700000" algn="tl" rotWithShape="0">
                <a:prstClr val="black">
                  <a:alpha val="40000"/>
                </a:prstClr>
              </a:outerShdw>
            </a:effectLst>
          </p:spPr>
          <p:txBody>
            <a:bodyPr wrap="none" lIns="91440" tIns="45720" rIns="91440" bIns="45720">
              <a:spAutoFit/>
            </a:bodyPr>
            <a:lstStyle/>
            <a:p>
              <a:pPr algn="ctr"/>
              <a:r>
                <a:rPr lang="en-US" sz="3600" b="1" spc="50" dirty="0" smtClean="0">
                  <a:ln w="9525" cmpd="sng">
                    <a:solidFill>
                      <a:schemeClr val="accent1"/>
                    </a:solidFill>
                    <a:prstDash val="solid"/>
                  </a:ln>
                  <a:solidFill>
                    <a:srgbClr val="70AD47">
                      <a:tint val="1000"/>
                    </a:srgbClr>
                  </a:solidFill>
                  <a:effectLst>
                    <a:glow rad="38100">
                      <a:schemeClr val="accent1">
                        <a:alpha val="40000"/>
                      </a:schemeClr>
                    </a:glow>
                  </a:effectLst>
                </a:rPr>
                <a:t>An</a:t>
              </a:r>
              <a:endParaRPr lang="en-US" sz="3600" b="1"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grpSp>
      <p:grpSp>
        <p:nvGrpSpPr>
          <p:cNvPr id="10" name="Group 9"/>
          <p:cNvGrpSpPr/>
          <p:nvPr/>
        </p:nvGrpSpPr>
        <p:grpSpPr>
          <a:xfrm>
            <a:off x="10217879" y="104424"/>
            <a:ext cx="855886" cy="838565"/>
            <a:chOff x="2151261" y="3476248"/>
            <a:chExt cx="855886" cy="838565"/>
          </a:xfrm>
        </p:grpSpPr>
        <p:sp>
          <p:nvSpPr>
            <p:cNvPr id="11" name="Oval 10"/>
            <p:cNvSpPr/>
            <p:nvPr/>
          </p:nvSpPr>
          <p:spPr>
            <a:xfrm>
              <a:off x="2151261" y="3476248"/>
              <a:ext cx="838565" cy="838565"/>
            </a:xfrm>
            <a:prstGeom prst="ellipse">
              <a:avLst/>
            </a:prstGeom>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12" name="Rectangle 11"/>
            <p:cNvSpPr/>
            <p:nvPr/>
          </p:nvSpPr>
          <p:spPr>
            <a:xfrm>
              <a:off x="2163647" y="3526982"/>
              <a:ext cx="843500" cy="646331"/>
            </a:xfrm>
            <a:prstGeom prst="rect">
              <a:avLst/>
            </a:prstGeom>
            <a:noFill/>
            <a:effectLst>
              <a:outerShdw blurRad="50800" dist="12700" dir="2700000" algn="tl" rotWithShape="0">
                <a:prstClr val="black">
                  <a:alpha val="40000"/>
                </a:prstClr>
              </a:outerShdw>
            </a:effectLst>
          </p:spPr>
          <p:txBody>
            <a:bodyPr wrap="none" lIns="91440" tIns="45720" rIns="91440" bIns="45720">
              <a:spAutoFit/>
            </a:bodyPr>
            <a:lstStyle/>
            <a:p>
              <a:pPr algn="ctr"/>
              <a:r>
                <a:rPr lang="en-US" sz="3600" b="1" spc="50" dirty="0" err="1" smtClean="0">
                  <a:ln w="9525" cmpd="sng">
                    <a:solidFill>
                      <a:schemeClr val="accent1"/>
                    </a:solidFill>
                    <a:prstDash val="solid"/>
                  </a:ln>
                  <a:solidFill>
                    <a:srgbClr val="70AD47">
                      <a:tint val="1000"/>
                    </a:srgbClr>
                  </a:solidFill>
                  <a:effectLst>
                    <a:glow rad="38100">
                      <a:schemeClr val="accent1">
                        <a:alpha val="40000"/>
                      </a:schemeClr>
                    </a:glow>
                  </a:effectLst>
                </a:rPr>
                <a:t>Ap</a:t>
              </a:r>
              <a:endParaRPr lang="en-US" sz="3600" b="1"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grpSp>
    </p:spTree>
    <p:extLst>
      <p:ext uri="{BB962C8B-B14F-4D97-AF65-F5344CB8AC3E}">
        <p14:creationId xmlns:p14="http://schemas.microsoft.com/office/powerpoint/2010/main" val="2849707012"/>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Quotable">
  <a:themeElements>
    <a:clrScheme name="Custom 1">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262626"/>
      </a:hlink>
      <a:folHlink>
        <a:srgbClr val="704404"/>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runge Texture">
      <a:fillStyleLst>
        <a:solidFill>
          <a:schemeClr val="phClr"/>
        </a:solidFill>
        <a:blipFill rotWithShape="1">
          <a:blip xmlns:r="http://schemas.openxmlformats.org/officeDocument/2006/relationships" r:embed="rId1">
            <a:duotone>
              <a:schemeClr val="phClr">
                <a:tint val="67000"/>
                <a:shade val="65000"/>
              </a:schemeClr>
              <a:schemeClr val="phClr">
                <a:tint val="10000"/>
                <a:satMod val="130000"/>
              </a:schemeClr>
            </a:duotone>
          </a:blip>
          <a:tile tx="0" ty="0" sx="60000" sy="59000" flip="none" algn="b"/>
        </a:blipFill>
        <a:blipFill rotWithShape="1">
          <a:blip xmlns:r="http://schemas.openxmlformats.org/officeDocument/2006/relationships" r:embed="rId1">
            <a:duotone>
              <a:schemeClr val="phClr">
                <a:shade val="30000"/>
                <a:satMod val="115000"/>
              </a:schemeClr>
              <a:schemeClr val="phClr">
                <a:tint val="34000"/>
              </a:schemeClr>
            </a:duotone>
          </a:blip>
          <a:tile tx="0" ty="0" sx="60000" sy="59000" flip="none" algn="b"/>
        </a:blipFill>
      </a:fillStyleLst>
      <a:lnStyleLst>
        <a:ln w="6350" cap="flat" cmpd="sng" algn="ctr">
          <a:solidFill>
            <a:schemeClr val="phClr">
              <a:tint val="70000"/>
            </a:scheme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Quotable" id="{39EC5628-30ED-4578-ACD8-9820EDB8E15A}" vid="{ACECE1E4-636E-48DB-87ED-4A76DC93378F}"/>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1c2eb7a32e66fb6e4260f3771546a5e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04e1f6479c48b08974ba73b5ca973489"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1DD8CA2E-8B16-4096-95E2-945585B39723}">
  <ds:schemaRefs>
    <ds:schemaRef ds:uri="http://schemas.microsoft.com/sharepoint/v3/contenttype/forms"/>
  </ds:schemaRefs>
</ds:datastoreItem>
</file>

<file path=customXml/itemProps2.xml><?xml version="1.0" encoding="utf-8"?>
<ds:datastoreItem xmlns:ds="http://schemas.openxmlformats.org/officeDocument/2006/customXml" ds:itemID="{34DF392C-D201-4335-BC06-05E8DA4E0E4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DEFDB075-32D3-45D6-B446-788704F8FD25}">
  <ds:schemaRefs>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purl.org/dc/terms/"/>
    <ds:schemaRef ds:uri="http://schemas.openxmlformats.org/package/2006/metadata/core-properties"/>
    <ds:schemaRef ds:uri="16c05727-aa75-4e4a-9b5f-8a80a1165891"/>
    <ds:schemaRef ds:uri="71af3243-3dd4-4a8d-8c0d-dd76da1f02a5"/>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TM03457503[[fn=Quotable]]</Template>
  <TotalTime>0</TotalTime>
  <Words>1031</Words>
  <Application>Microsoft Office PowerPoint</Application>
  <PresentationFormat>Widescreen</PresentationFormat>
  <Paragraphs>153</Paragraphs>
  <Slides>21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21</vt:i4>
      </vt:variant>
    </vt:vector>
  </HeadingPairs>
  <TitlesOfParts>
    <vt:vector size="26" baseType="lpstr">
      <vt:lpstr>Calibri</vt:lpstr>
      <vt:lpstr>Century Gothic</vt:lpstr>
      <vt:lpstr>Times New Roman</vt:lpstr>
      <vt:lpstr>Wingdings 2</vt:lpstr>
      <vt:lpstr>Quotable</vt:lpstr>
      <vt:lpstr>Emotions Moods Attitudes</vt:lpstr>
      <vt:lpstr>Emotions, Moods, &amp; Attitudes</vt:lpstr>
      <vt:lpstr>PowerPoint Presentation</vt:lpstr>
      <vt:lpstr>Affect</vt:lpstr>
      <vt:lpstr>Emotion</vt:lpstr>
      <vt:lpstr> Emotion example</vt:lpstr>
      <vt:lpstr>Emotion example</vt:lpstr>
      <vt:lpstr>Emotion </vt:lpstr>
      <vt:lpstr>Emotion </vt:lpstr>
      <vt:lpstr>Circumplex of Emotions </vt:lpstr>
      <vt:lpstr>Emotion</vt:lpstr>
      <vt:lpstr>Moods</vt:lpstr>
      <vt:lpstr>Moods</vt:lpstr>
      <vt:lpstr>Attitude</vt:lpstr>
      <vt:lpstr>Attitudes</vt:lpstr>
      <vt:lpstr>PowerPoint Presentation</vt:lpstr>
      <vt:lpstr>Emotional Labour</vt:lpstr>
      <vt:lpstr>Emotional Intelligence</vt:lpstr>
      <vt:lpstr>Emotional Labour / Emotional Intelligence</vt:lpstr>
      <vt:lpstr>Empathy</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2018-12-30T23:24:19Z</dcterms:created>
  <dcterms:modified xsi:type="dcterms:W3CDTF">2019-06-12T18:30:27Z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